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56" r:id="rId2"/>
    <p:sldId id="257" r:id="rId3"/>
    <p:sldId id="258" r:id="rId4"/>
    <p:sldId id="271" r:id="rId5"/>
    <p:sldId id="259" r:id="rId6"/>
    <p:sldId id="260" r:id="rId7"/>
    <p:sldId id="261" r:id="rId8"/>
    <p:sldId id="280" r:id="rId9"/>
    <p:sldId id="282" r:id="rId10"/>
    <p:sldId id="281" r:id="rId11"/>
    <p:sldId id="283" r:id="rId12"/>
    <p:sldId id="290" r:id="rId13"/>
    <p:sldId id="262" r:id="rId14"/>
    <p:sldId id="275" r:id="rId15"/>
    <p:sldId id="276" r:id="rId16"/>
    <p:sldId id="277" r:id="rId17"/>
    <p:sldId id="278" r:id="rId18"/>
    <p:sldId id="284" r:id="rId19"/>
    <p:sldId id="285" r:id="rId20"/>
    <p:sldId id="286" r:id="rId21"/>
    <p:sldId id="287" r:id="rId22"/>
    <p:sldId id="288" r:id="rId23"/>
    <p:sldId id="291" r:id="rId24"/>
    <p:sldId id="279" r:id="rId25"/>
    <p:sldId id="289" r:id="rId26"/>
    <p:sldId id="293" r:id="rId27"/>
    <p:sldId id="294" r:id="rId28"/>
    <p:sldId id="295" r:id="rId29"/>
    <p:sldId id="296" r:id="rId30"/>
    <p:sldId id="297" r:id="rId31"/>
    <p:sldId id="292" r:id="rId32"/>
    <p:sldId id="298" r:id="rId33"/>
    <p:sldId id="299" r:id="rId34"/>
    <p:sldId id="300" r:id="rId35"/>
    <p:sldId id="301" r:id="rId36"/>
    <p:sldId id="267" r:id="rId37"/>
    <p:sldId id="268" r:id="rId38"/>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392"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hann\Documents\Projets\Bank%20Loan%20Analysis\1.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ohann\Documents\Projets\Bank%20Loan%20Analysis\13.csv"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ohann\Documents\Projets\Bank%20Loan%20Analysis\14.csv"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ohann\Documents\Projets\Bank%20Loan%20Analysis\15.csv"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ohann\Documents\Projets\Bank%20Loan%20Analysis\16.csv"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hann\Documents\Projets\Bank%20Loan%20Analysis\2.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ohann\Documents\Projets\Bank%20Loan%20Analysis\4.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hann\Documents\Projets\Bank%20Loan%20Analysis\5.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ohann\Documents\Projets\Bank%20Loan%20Analysis\8.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ohann\Documents\Projets\Bank%20Loan%20Analysis\9.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Johann\Documents\Projets\Bank%20Loan%20Analysis\10.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Johann\Documents\Projets\Bank%20Loan%20Analysis\11.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Johann\Documents\Projets\Bank%20Loan%20Analysis\12.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b="0" i="0" u="none" strike="noStrike" baseline="0">
                <a:effectLst/>
              </a:rPr>
              <a:t>Distribution of Loan Status</a:t>
            </a:r>
            <a:endParaRPr lang="fr-CM"/>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'1'!$A$1</c:f>
              <c:strCache>
                <c:ptCount val="1"/>
                <c:pt idx="0">
                  <c:v>loan_status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'1'!$A$2:$A$3</c:f>
              <c:numCache>
                <c:formatCode>General</c:formatCode>
                <c:ptCount val="2"/>
                <c:pt idx="0">
                  <c:v>0</c:v>
                </c:pt>
                <c:pt idx="1">
                  <c:v>1</c:v>
                </c:pt>
              </c:numCache>
            </c:numRef>
          </c:val>
          <c:extLst>
            <c:ext xmlns:c16="http://schemas.microsoft.com/office/drawing/2014/chart" uri="{C3380CC4-5D6E-409C-BE32-E72D297353CC}">
              <c16:uniqueId val="{00000000-8442-4ECC-B69E-53D660609623}"/>
            </c:ext>
          </c:extLst>
        </c:ser>
        <c:ser>
          <c:idx val="1"/>
          <c:order val="1"/>
          <c:tx>
            <c:strRef>
              <c:f>'1'!$B$1</c:f>
              <c:strCache>
                <c:ptCount val="1"/>
                <c:pt idx="0">
                  <c:v>number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'1'!$B$2:$B$3</c:f>
              <c:numCache>
                <c:formatCode>General</c:formatCode>
                <c:ptCount val="2"/>
                <c:pt idx="0">
                  <c:v>35000</c:v>
                </c:pt>
                <c:pt idx="1">
                  <c:v>10000</c:v>
                </c:pt>
              </c:numCache>
            </c:numRef>
          </c:val>
          <c:extLst>
            <c:ext xmlns:c16="http://schemas.microsoft.com/office/drawing/2014/chart" uri="{C3380CC4-5D6E-409C-BE32-E72D297353CC}">
              <c16:uniqueId val="{00000001-8442-4ECC-B69E-53D660609623}"/>
            </c:ext>
          </c:extLst>
        </c:ser>
        <c:dLbls>
          <c:dLblPos val="outEnd"/>
          <c:showLegendKey val="0"/>
          <c:showVal val="1"/>
          <c:showCatName val="0"/>
          <c:showSerName val="0"/>
          <c:showPercent val="0"/>
          <c:showBubbleSize val="0"/>
        </c:dLbls>
        <c:gapWidth val="219"/>
        <c:overlap val="-27"/>
        <c:axId val="2135886032"/>
        <c:axId val="2135886448"/>
      </c:barChart>
      <c:catAx>
        <c:axId val="2135886032"/>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CM"/>
                  <a:t>Loan Status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majorTickMark val="out"/>
        <c:minorTickMark val="none"/>
        <c:tickLblPos val="nextTo"/>
        <c:crossAx val="2135886448"/>
        <c:crosses val="autoZero"/>
        <c:auto val="1"/>
        <c:lblAlgn val="ctr"/>
        <c:lblOffset val="100"/>
        <c:noMultiLvlLbl val="0"/>
      </c:catAx>
      <c:valAx>
        <c:axId val="21358864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CM"/>
                  <a:t>Number of Loans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13588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40000"/>
        <a:lumOff val="60000"/>
      </a:schemeClr>
    </a:solid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Impact of Previous Loan Defaults on New Loan Approval </a:t>
            </a:r>
            <a:endParaRPr lang="fr-CM"/>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'13'!$A$2:$A$3</c:f>
              <c:strCache>
                <c:ptCount val="2"/>
                <c:pt idx="0">
                  <c:v>No</c:v>
                </c:pt>
                <c:pt idx="1">
                  <c:v>Yes</c:v>
                </c:pt>
              </c:strCache>
            </c:strRef>
          </c:cat>
          <c:val>
            <c:numRef>
              <c:f>'13'!$D$2:$D$3</c:f>
              <c:numCache>
                <c:formatCode>General</c:formatCode>
                <c:ptCount val="2"/>
                <c:pt idx="0">
                  <c:v>45.16</c:v>
                </c:pt>
                <c:pt idx="1">
                  <c:v>0</c:v>
                </c:pt>
              </c:numCache>
            </c:numRef>
          </c:val>
          <c:extLst>
            <c:ext xmlns:c16="http://schemas.microsoft.com/office/drawing/2014/chart" uri="{C3380CC4-5D6E-409C-BE32-E72D297353CC}">
              <c16:uniqueId val="{00000000-0585-41DF-BF1C-D3288F48034D}"/>
            </c:ext>
          </c:extLst>
        </c:ser>
        <c:dLbls>
          <c:dLblPos val="inEnd"/>
          <c:showLegendKey val="0"/>
          <c:showVal val="1"/>
          <c:showCatName val="0"/>
          <c:showSerName val="0"/>
          <c:showPercent val="0"/>
          <c:showBubbleSize val="0"/>
        </c:dLbls>
        <c:gapWidth val="65"/>
        <c:axId val="1071812543"/>
        <c:axId val="1071822527"/>
      </c:barChart>
      <c:catAx>
        <c:axId val="1071812543"/>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fr-CM"/>
                  <a:t>Previous Loan Default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fr-FR"/>
          </a:p>
        </c:txPr>
        <c:crossAx val="1071822527"/>
        <c:crosses val="autoZero"/>
        <c:auto val="1"/>
        <c:lblAlgn val="ctr"/>
        <c:lblOffset val="100"/>
        <c:noMultiLvlLbl val="0"/>
      </c:catAx>
      <c:valAx>
        <c:axId val="107182252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fr-CM"/>
                  <a:t>Acceptance Rate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crossAx val="10718125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Impact of Credit Score on Loan Acceptance Rate </a:t>
            </a:r>
            <a:endParaRPr lang="fr-CM"/>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barChart>
        <c:barDir val="col"/>
        <c:grouping val="clustered"/>
        <c:varyColors val="0"/>
        <c:ser>
          <c:idx val="0"/>
          <c:order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'14'!$A$2:$A$6</c:f>
              <c:strCache>
                <c:ptCount val="5"/>
                <c:pt idx="0">
                  <c:v>300-499</c:v>
                </c:pt>
                <c:pt idx="1">
                  <c:v>500-599</c:v>
                </c:pt>
                <c:pt idx="2">
                  <c:v>600-699</c:v>
                </c:pt>
                <c:pt idx="3">
                  <c:v>700-799</c:v>
                </c:pt>
                <c:pt idx="4">
                  <c:v>800+</c:v>
                </c:pt>
              </c:strCache>
            </c:strRef>
          </c:cat>
          <c:val>
            <c:numRef>
              <c:f>'14'!$D$2:$D$6</c:f>
              <c:numCache>
                <c:formatCode>General</c:formatCode>
                <c:ptCount val="5"/>
                <c:pt idx="0">
                  <c:v>21.14</c:v>
                </c:pt>
                <c:pt idx="1">
                  <c:v>22.57</c:v>
                </c:pt>
                <c:pt idx="2">
                  <c:v>22.21</c:v>
                </c:pt>
                <c:pt idx="3">
                  <c:v>21.21</c:v>
                </c:pt>
                <c:pt idx="4">
                  <c:v>0</c:v>
                </c:pt>
              </c:numCache>
            </c:numRef>
          </c:val>
          <c:extLst>
            <c:ext xmlns:c16="http://schemas.microsoft.com/office/drawing/2014/chart" uri="{C3380CC4-5D6E-409C-BE32-E72D297353CC}">
              <c16:uniqueId val="{00000000-B9CF-4EC7-A574-2078FEF1715F}"/>
            </c:ext>
          </c:extLst>
        </c:ser>
        <c:dLbls>
          <c:showLegendKey val="0"/>
          <c:showVal val="0"/>
          <c:showCatName val="0"/>
          <c:showSerName val="0"/>
          <c:showPercent val="0"/>
          <c:showBubbleSize val="0"/>
        </c:dLbls>
        <c:gapWidth val="100"/>
        <c:overlap val="-24"/>
        <c:axId val="1120776128"/>
        <c:axId val="1691817968"/>
      </c:barChart>
      <c:catAx>
        <c:axId val="1120776128"/>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fr-CM"/>
                  <a:t>Credit Score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fr-FR"/>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1691817968"/>
        <c:crosses val="autoZero"/>
        <c:auto val="1"/>
        <c:lblAlgn val="ctr"/>
        <c:lblOffset val="100"/>
        <c:noMultiLvlLbl val="0"/>
      </c:catAx>
      <c:valAx>
        <c:axId val="169181796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fr-CM"/>
                  <a:t>Acceptance Rate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112077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Speed of Repay Based on Borrowers Loans Amounts </a:t>
            </a:r>
            <a:endParaRPr lang="fr-CM"/>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barChart>
        <c:barDir val="col"/>
        <c:grouping val="clustered"/>
        <c:varyColors val="0"/>
        <c:ser>
          <c:idx val="0"/>
          <c:order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'15'!$D$2:$D$5</c:f>
              <c:strCache>
                <c:ptCount val="4"/>
                <c:pt idx="0">
                  <c:v>Under 5k</c:v>
                </c:pt>
                <c:pt idx="1">
                  <c:v>5k-10k</c:v>
                </c:pt>
                <c:pt idx="2">
                  <c:v>10k-20k</c:v>
                </c:pt>
                <c:pt idx="3">
                  <c:v>20k and above</c:v>
                </c:pt>
              </c:strCache>
            </c:strRef>
          </c:cat>
          <c:val>
            <c:numRef>
              <c:f>'15'!$E$2:$E$5</c:f>
              <c:numCache>
                <c:formatCode>General</c:formatCode>
                <c:ptCount val="4"/>
                <c:pt idx="0">
                  <c:v>5</c:v>
                </c:pt>
                <c:pt idx="1">
                  <c:v>5</c:v>
                </c:pt>
                <c:pt idx="2">
                  <c:v>5</c:v>
                </c:pt>
                <c:pt idx="3">
                  <c:v>6</c:v>
                </c:pt>
              </c:numCache>
            </c:numRef>
          </c:val>
          <c:extLst>
            <c:ext xmlns:c16="http://schemas.microsoft.com/office/drawing/2014/chart" uri="{C3380CC4-5D6E-409C-BE32-E72D297353CC}">
              <c16:uniqueId val="{00000000-ECEE-449F-9C1A-C75C833ED599}"/>
            </c:ext>
          </c:extLst>
        </c:ser>
        <c:dLbls>
          <c:dLblPos val="inEnd"/>
          <c:showLegendKey val="0"/>
          <c:showVal val="1"/>
          <c:showCatName val="0"/>
          <c:showSerName val="0"/>
          <c:showPercent val="0"/>
          <c:showBubbleSize val="0"/>
        </c:dLbls>
        <c:gapWidth val="100"/>
        <c:overlap val="-24"/>
        <c:axId val="1515881664"/>
        <c:axId val="1590562656"/>
      </c:barChart>
      <c:catAx>
        <c:axId val="1515881664"/>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fr-CM"/>
                  <a:t>Loan Amount</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fr-FR"/>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1590562656"/>
        <c:crosses val="autoZero"/>
        <c:auto val="1"/>
        <c:lblAlgn val="ctr"/>
        <c:lblOffset val="100"/>
        <c:noMultiLvlLbl val="0"/>
      </c:catAx>
      <c:valAx>
        <c:axId val="159056265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fr-CM"/>
                  <a:t>Periode Length</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1515881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Distribution of Loans by Purpose (Loan Intent) and Acceptance Rate </a:t>
            </a:r>
            <a:endParaRPr lang="fr-CM"/>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fr-FR"/>
        </a:p>
      </c:txPr>
    </c:title>
    <c:autoTitleDeleted val="0"/>
    <c:plotArea>
      <c:layout/>
      <c:barChart>
        <c:barDir val="col"/>
        <c:grouping val="clustered"/>
        <c:varyColors val="0"/>
        <c:ser>
          <c:idx val="0"/>
          <c:order val="0"/>
          <c:spPr>
            <a:noFill/>
            <a:ln w="9525" cap="flat" cmpd="sng" algn="ctr">
              <a:solidFill>
                <a:schemeClr val="accent2"/>
              </a:solidFill>
              <a:miter lim="800000"/>
            </a:ln>
            <a:effectLst>
              <a:glow rad="63500">
                <a:schemeClr val="accent2">
                  <a:satMod val="175000"/>
                  <a:alpha val="25000"/>
                </a:schemeClr>
              </a:glow>
            </a:effectLst>
          </c:spPr>
          <c:invertIfNegative val="0"/>
          <c:cat>
            <c:strRef>
              <c:f>'16'!$A$2:$A$7</c:f>
              <c:strCache>
                <c:ptCount val="6"/>
                <c:pt idx="0">
                  <c:v>DEBTCONSOLIDATION</c:v>
                </c:pt>
                <c:pt idx="1">
                  <c:v>MEDICAL</c:v>
                </c:pt>
                <c:pt idx="2">
                  <c:v>HOMEIMPROVEMENT</c:v>
                </c:pt>
                <c:pt idx="3">
                  <c:v>PERSONAL</c:v>
                </c:pt>
                <c:pt idx="4">
                  <c:v>EDUCATION</c:v>
                </c:pt>
                <c:pt idx="5">
                  <c:v>VENTURE</c:v>
                </c:pt>
              </c:strCache>
            </c:strRef>
          </c:cat>
          <c:val>
            <c:numRef>
              <c:f>'16'!$D$2:$D$7</c:f>
              <c:numCache>
                <c:formatCode>General</c:formatCode>
                <c:ptCount val="6"/>
                <c:pt idx="0">
                  <c:v>30.27</c:v>
                </c:pt>
                <c:pt idx="1">
                  <c:v>27.81</c:v>
                </c:pt>
                <c:pt idx="2">
                  <c:v>26.3</c:v>
                </c:pt>
                <c:pt idx="3">
                  <c:v>20.14</c:v>
                </c:pt>
                <c:pt idx="4">
                  <c:v>16.95</c:v>
                </c:pt>
                <c:pt idx="5">
                  <c:v>14.42</c:v>
                </c:pt>
              </c:numCache>
            </c:numRef>
          </c:val>
          <c:extLst>
            <c:ext xmlns:c16="http://schemas.microsoft.com/office/drawing/2014/chart" uri="{C3380CC4-5D6E-409C-BE32-E72D297353CC}">
              <c16:uniqueId val="{00000000-2567-40D8-AEDA-A4501802A9A5}"/>
            </c:ext>
          </c:extLst>
        </c:ser>
        <c:dLbls>
          <c:showLegendKey val="0"/>
          <c:showVal val="0"/>
          <c:showCatName val="0"/>
          <c:showSerName val="0"/>
          <c:showPercent val="0"/>
          <c:showBubbleSize val="0"/>
        </c:dLbls>
        <c:gapWidth val="315"/>
        <c:overlap val="-40"/>
        <c:axId val="102401168"/>
        <c:axId val="102397840"/>
      </c:barChart>
      <c:catAx>
        <c:axId val="10240116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fr-CM"/>
                  <a:t>Purpose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fr-FR"/>
          </a:p>
        </c:txPr>
        <c:crossAx val="102397840"/>
        <c:crosses val="autoZero"/>
        <c:auto val="1"/>
        <c:lblAlgn val="ctr"/>
        <c:lblOffset val="100"/>
        <c:noMultiLvlLbl val="0"/>
      </c:catAx>
      <c:valAx>
        <c:axId val="10239784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fr-CM"/>
                  <a:t>Acceptance Rate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fr-FR"/>
          </a:p>
        </c:txPr>
        <c:crossAx val="10240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Distribution of Loan Amounts </a:t>
            </a:r>
            <a:endParaRPr lang="fr-CM"/>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barChart>
        <c:barDir val="col"/>
        <c:grouping val="clustered"/>
        <c:varyColors val="0"/>
        <c:ser>
          <c:idx val="0"/>
          <c:order val="0"/>
          <c:tx>
            <c:strRef>
              <c:f>'2'!$A$1</c:f>
              <c:strCache>
                <c:ptCount val="1"/>
                <c:pt idx="0">
                  <c:v>mean_loan_amount</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
                </a:srgbClr>
              </a:outerShdw>
            </a:effectLst>
          </c:spPr>
          <c:invertIfNegative val="0"/>
          <c:val>
            <c:numRef>
              <c:f>'2'!$A$2</c:f>
              <c:numCache>
                <c:formatCode>General</c:formatCode>
                <c:ptCount val="1"/>
                <c:pt idx="0">
                  <c:v>9583</c:v>
                </c:pt>
              </c:numCache>
            </c:numRef>
          </c:val>
          <c:extLst>
            <c:ext xmlns:c16="http://schemas.microsoft.com/office/drawing/2014/chart" uri="{C3380CC4-5D6E-409C-BE32-E72D297353CC}">
              <c16:uniqueId val="{00000000-C93E-4875-BB30-30B10E03F9B6}"/>
            </c:ext>
          </c:extLst>
        </c:ser>
        <c:ser>
          <c:idx val="1"/>
          <c:order val="1"/>
          <c:tx>
            <c:strRef>
              <c:f>'2'!$B$1</c:f>
              <c:strCache>
                <c:ptCount val="1"/>
                <c:pt idx="0">
                  <c:v>median_loan_amount</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
                </a:srgbClr>
              </a:outerShdw>
            </a:effectLst>
          </c:spPr>
          <c:invertIfNegative val="0"/>
          <c:val>
            <c:numRef>
              <c:f>'2'!$B$2</c:f>
              <c:numCache>
                <c:formatCode>General</c:formatCode>
                <c:ptCount val="1"/>
                <c:pt idx="0">
                  <c:v>8000</c:v>
                </c:pt>
              </c:numCache>
            </c:numRef>
          </c:val>
          <c:extLst>
            <c:ext xmlns:c16="http://schemas.microsoft.com/office/drawing/2014/chart" uri="{C3380CC4-5D6E-409C-BE32-E72D297353CC}">
              <c16:uniqueId val="{00000001-C93E-4875-BB30-30B10E03F9B6}"/>
            </c:ext>
          </c:extLst>
        </c:ser>
        <c:ser>
          <c:idx val="2"/>
          <c:order val="2"/>
          <c:tx>
            <c:strRef>
              <c:f>'2'!$C$1</c:f>
              <c:strCache>
                <c:ptCount val="1"/>
                <c:pt idx="0">
                  <c:v>stdev_loan_amount</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
                </a:srgbClr>
              </a:outerShdw>
            </a:effectLst>
          </c:spPr>
          <c:invertIfNegative val="0"/>
          <c:val>
            <c:numRef>
              <c:f>'2'!$C$2</c:f>
              <c:numCache>
                <c:formatCode>General</c:formatCode>
                <c:ptCount val="1"/>
                <c:pt idx="0">
                  <c:v>6314.8866905411996</c:v>
                </c:pt>
              </c:numCache>
            </c:numRef>
          </c:val>
          <c:extLst>
            <c:ext xmlns:c16="http://schemas.microsoft.com/office/drawing/2014/chart" uri="{C3380CC4-5D6E-409C-BE32-E72D297353CC}">
              <c16:uniqueId val="{00000002-C93E-4875-BB30-30B10E03F9B6}"/>
            </c:ext>
          </c:extLst>
        </c:ser>
        <c:dLbls>
          <c:showLegendKey val="0"/>
          <c:showVal val="0"/>
          <c:showCatName val="0"/>
          <c:showSerName val="0"/>
          <c:showPercent val="0"/>
          <c:showBubbleSize val="0"/>
        </c:dLbls>
        <c:gapWidth val="100"/>
        <c:overlap val="-24"/>
        <c:axId val="552636032"/>
        <c:axId val="552639360"/>
      </c:barChart>
      <c:catAx>
        <c:axId val="552636032"/>
        <c:scaling>
          <c:orientation val="minMax"/>
        </c:scaling>
        <c:delete val="0"/>
        <c:axPos val="b"/>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52639360"/>
        <c:crosses val="autoZero"/>
        <c:auto val="1"/>
        <c:lblAlgn val="ctr"/>
        <c:lblOffset val="100"/>
        <c:noMultiLvlLbl val="0"/>
      </c:catAx>
      <c:valAx>
        <c:axId val="55263936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fr-CM"/>
                  <a:t>Loan Amounts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52636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lumMod val="75000"/>
      </a:schemeClr>
    </a:solid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a:t>Loan Distribution by Borrower Education</a:t>
            </a:r>
            <a:endParaRPr lang="fr-CM"/>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fr-FR"/>
        </a:p>
      </c:txPr>
    </c:title>
    <c:autoTitleDeleted val="0"/>
    <c:plotArea>
      <c:layout/>
      <c:barChart>
        <c:barDir val="col"/>
        <c:grouping val="clustered"/>
        <c:varyColors val="0"/>
        <c:ser>
          <c:idx val="0"/>
          <c:order val="0"/>
          <c:tx>
            <c:strRef>
              <c:f>'4'!$B$1</c:f>
              <c:strCache>
                <c:ptCount val="1"/>
                <c:pt idx="0">
                  <c:v>loan_number</c:v>
                </c:pt>
              </c:strCache>
            </c:strRef>
          </c:tx>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'4'!$A$2:$A$6</c:f>
              <c:strCache>
                <c:ptCount val="5"/>
                <c:pt idx="0">
                  <c:v>Bachelor</c:v>
                </c:pt>
                <c:pt idx="1">
                  <c:v>Associate</c:v>
                </c:pt>
                <c:pt idx="2">
                  <c:v>High School</c:v>
                </c:pt>
                <c:pt idx="3">
                  <c:v>Master</c:v>
                </c:pt>
                <c:pt idx="4">
                  <c:v>Doctorate</c:v>
                </c:pt>
              </c:strCache>
            </c:strRef>
          </c:cat>
          <c:val>
            <c:numRef>
              <c:f>'4'!$B$2:$B$6</c:f>
              <c:numCache>
                <c:formatCode>General</c:formatCode>
                <c:ptCount val="5"/>
                <c:pt idx="0">
                  <c:v>13399</c:v>
                </c:pt>
                <c:pt idx="1">
                  <c:v>12028</c:v>
                </c:pt>
                <c:pt idx="2">
                  <c:v>11972</c:v>
                </c:pt>
                <c:pt idx="3">
                  <c:v>6980</c:v>
                </c:pt>
                <c:pt idx="4">
                  <c:v>621</c:v>
                </c:pt>
              </c:numCache>
            </c:numRef>
          </c:val>
          <c:extLst>
            <c:ext xmlns:c16="http://schemas.microsoft.com/office/drawing/2014/chart" uri="{C3380CC4-5D6E-409C-BE32-E72D297353CC}">
              <c16:uniqueId val="{00000000-ACA7-4F1F-8310-DCB6C74C10D7}"/>
            </c:ext>
          </c:extLst>
        </c:ser>
        <c:dLbls>
          <c:dLblPos val="inEnd"/>
          <c:showLegendKey val="0"/>
          <c:showVal val="1"/>
          <c:showCatName val="0"/>
          <c:showSerName val="0"/>
          <c:showPercent val="0"/>
          <c:showBubbleSize val="0"/>
        </c:dLbls>
        <c:gapWidth val="41"/>
        <c:axId val="1121318704"/>
        <c:axId val="1121319120"/>
      </c:barChart>
      <c:catAx>
        <c:axId val="112131870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fr-FR"/>
          </a:p>
        </c:txPr>
        <c:crossAx val="1121319120"/>
        <c:crosses val="autoZero"/>
        <c:auto val="1"/>
        <c:lblAlgn val="ctr"/>
        <c:lblOffset val="100"/>
        <c:noMultiLvlLbl val="0"/>
      </c:catAx>
      <c:valAx>
        <c:axId val="1121319120"/>
        <c:scaling>
          <c:orientation val="minMax"/>
        </c:scaling>
        <c:delete val="1"/>
        <c:axPos val="l"/>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fr-CM"/>
                  <a:t>Number of Loans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crossAx val="1121318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Average Income of Borrowers </a:t>
            </a:r>
            <a:endParaRPr lang="fr-CM"/>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barChart>
        <c:barDir val="col"/>
        <c:grouping val="clustered"/>
        <c:varyColors val="0"/>
        <c:ser>
          <c:idx val="0"/>
          <c:order val="0"/>
          <c:tx>
            <c:strRef>
              <c:f>'5'!$B$1</c:f>
              <c:strCache>
                <c:ptCount val="1"/>
                <c:pt idx="0">
                  <c:v>avg_borrower_income</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'5'!$A$2:$A$6</c:f>
              <c:strCache>
                <c:ptCount val="5"/>
                <c:pt idx="0">
                  <c:v>Doctorate</c:v>
                </c:pt>
                <c:pt idx="1">
                  <c:v>Associate</c:v>
                </c:pt>
                <c:pt idx="2">
                  <c:v>Master</c:v>
                </c:pt>
                <c:pt idx="3">
                  <c:v>High School</c:v>
                </c:pt>
                <c:pt idx="4">
                  <c:v>Bachelor</c:v>
                </c:pt>
              </c:strCache>
            </c:strRef>
          </c:cat>
          <c:val>
            <c:numRef>
              <c:f>'5'!$B$2:$B$6</c:f>
              <c:numCache>
                <c:formatCode>General</c:formatCode>
                <c:ptCount val="5"/>
                <c:pt idx="0">
                  <c:v>87234</c:v>
                </c:pt>
                <c:pt idx="1">
                  <c:v>80641</c:v>
                </c:pt>
                <c:pt idx="2">
                  <c:v>80491</c:v>
                </c:pt>
                <c:pt idx="3">
                  <c:v>80224</c:v>
                </c:pt>
                <c:pt idx="4">
                  <c:v>79703</c:v>
                </c:pt>
              </c:numCache>
            </c:numRef>
          </c:val>
          <c:extLst>
            <c:ext xmlns:c16="http://schemas.microsoft.com/office/drawing/2014/chart" uri="{C3380CC4-5D6E-409C-BE32-E72D297353CC}">
              <c16:uniqueId val="{00000000-C0AA-41FD-BBD7-7BE9E2EFA0D8}"/>
            </c:ext>
          </c:extLst>
        </c:ser>
        <c:dLbls>
          <c:showLegendKey val="0"/>
          <c:showVal val="0"/>
          <c:showCatName val="0"/>
          <c:showSerName val="0"/>
          <c:showPercent val="0"/>
          <c:showBubbleSize val="0"/>
        </c:dLbls>
        <c:gapWidth val="100"/>
        <c:overlap val="-24"/>
        <c:axId val="1237163007"/>
        <c:axId val="1237174655"/>
      </c:barChart>
      <c:catAx>
        <c:axId val="12371630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1237174655"/>
        <c:crosses val="autoZero"/>
        <c:auto val="1"/>
        <c:lblAlgn val="ctr"/>
        <c:lblOffset val="100"/>
        <c:noMultiLvlLbl val="0"/>
      </c:catAx>
      <c:valAx>
        <c:axId val="123717465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1237163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Types of Loans with the Best Interest Rates </a:t>
            </a:r>
            <a:endParaRPr lang="fr-CM"/>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barChart>
        <c:barDir val="col"/>
        <c:grouping val="clustered"/>
        <c:varyColors val="0"/>
        <c:ser>
          <c:idx val="0"/>
          <c:order val="0"/>
          <c:tx>
            <c:strRef>
              <c:f>'8'!$B$1</c:f>
              <c:strCache>
                <c:ptCount val="1"/>
                <c:pt idx="0">
                  <c:v>average_interest_rate</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'8'!$A$2:$A$7</c:f>
              <c:strCache>
                <c:ptCount val="6"/>
                <c:pt idx="0">
                  <c:v>EDUCATION</c:v>
                </c:pt>
                <c:pt idx="1">
                  <c:v>VENTURE</c:v>
                </c:pt>
                <c:pt idx="2">
                  <c:v>PERSONAL</c:v>
                </c:pt>
                <c:pt idx="3">
                  <c:v>DEBTCONSOLIDATION</c:v>
                </c:pt>
                <c:pt idx="4">
                  <c:v>MEDICAL</c:v>
                </c:pt>
                <c:pt idx="5">
                  <c:v>HOMEIMPROVEMENT</c:v>
                </c:pt>
              </c:strCache>
            </c:strRef>
          </c:cat>
          <c:val>
            <c:numRef>
              <c:f>'8'!$B$2:$B$7</c:f>
              <c:numCache>
                <c:formatCode>General</c:formatCode>
                <c:ptCount val="6"/>
                <c:pt idx="0">
                  <c:v>10.904434611602699</c:v>
                </c:pt>
                <c:pt idx="1">
                  <c:v>10.9210141961888</c:v>
                </c:pt>
                <c:pt idx="2">
                  <c:v>10.9797325211865</c:v>
                </c:pt>
                <c:pt idx="3">
                  <c:v>11.0366396081176</c:v>
                </c:pt>
                <c:pt idx="4">
                  <c:v>11.084169396349999</c:v>
                </c:pt>
                <c:pt idx="5">
                  <c:v>11.200993100564499</c:v>
                </c:pt>
              </c:numCache>
            </c:numRef>
          </c:val>
          <c:extLst>
            <c:ext xmlns:c16="http://schemas.microsoft.com/office/drawing/2014/chart" uri="{C3380CC4-5D6E-409C-BE32-E72D297353CC}">
              <c16:uniqueId val="{00000000-2617-4684-B886-F5CB9C6867BE}"/>
            </c:ext>
          </c:extLst>
        </c:ser>
        <c:dLbls>
          <c:showLegendKey val="0"/>
          <c:showVal val="0"/>
          <c:showCatName val="0"/>
          <c:showSerName val="0"/>
          <c:showPercent val="0"/>
          <c:showBubbleSize val="0"/>
        </c:dLbls>
        <c:gapWidth val="100"/>
        <c:overlap val="-24"/>
        <c:axId val="1659000191"/>
        <c:axId val="1659005183"/>
      </c:barChart>
      <c:catAx>
        <c:axId val="165900019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1659005183"/>
        <c:crosses val="autoZero"/>
        <c:auto val="1"/>
        <c:lblAlgn val="ctr"/>
        <c:lblOffset val="100"/>
        <c:noMultiLvlLbl val="0"/>
      </c:catAx>
      <c:valAx>
        <c:axId val="165900518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fr-CM"/>
                  <a:t>Average Interest Rate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1659000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Evolution of Interest Rates Based on Loan Amounts</a:t>
            </a:r>
            <a:endParaRPr lang="fr-CM"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barChart>
        <c:barDir val="col"/>
        <c:grouping val="clustered"/>
        <c:varyColors val="0"/>
        <c:ser>
          <c:idx val="0"/>
          <c:order val="0"/>
          <c:tx>
            <c:strRef>
              <c:f>'9'!$B$1</c:f>
              <c:strCache>
                <c:ptCount val="1"/>
                <c:pt idx="0">
                  <c:v>average_interest_rate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'9'!$A$2:$A$5</c:f>
              <c:strCache>
                <c:ptCount val="4"/>
                <c:pt idx="0">
                  <c:v>Up to 5000</c:v>
                </c:pt>
                <c:pt idx="1">
                  <c:v>5001 to 10000</c:v>
                </c:pt>
                <c:pt idx="2">
                  <c:v>20001 to 50000</c:v>
                </c:pt>
                <c:pt idx="3">
                  <c:v>10001 to 20000</c:v>
                </c:pt>
              </c:strCache>
            </c:strRef>
          </c:cat>
          <c:val>
            <c:numRef>
              <c:f>'9'!$B$2:$B$5</c:f>
              <c:numCache>
                <c:formatCode>General</c:formatCode>
                <c:ptCount val="4"/>
                <c:pt idx="0">
                  <c:v>10.8064290610006</c:v>
                </c:pt>
                <c:pt idx="1">
                  <c:v>10.7237031908488</c:v>
                </c:pt>
                <c:pt idx="2">
                  <c:v>12.462991310160501</c:v>
                </c:pt>
                <c:pt idx="3">
                  <c:v>11.248720958669599</c:v>
                </c:pt>
              </c:numCache>
            </c:numRef>
          </c:val>
          <c:extLst>
            <c:ext xmlns:c16="http://schemas.microsoft.com/office/drawing/2014/chart" uri="{C3380CC4-5D6E-409C-BE32-E72D297353CC}">
              <c16:uniqueId val="{00000000-3685-4E33-8320-97BBF2BC4C8A}"/>
            </c:ext>
          </c:extLst>
        </c:ser>
        <c:dLbls>
          <c:dLblPos val="inEnd"/>
          <c:showLegendKey val="0"/>
          <c:showVal val="1"/>
          <c:showCatName val="0"/>
          <c:showSerName val="0"/>
          <c:showPercent val="0"/>
          <c:showBubbleSize val="0"/>
        </c:dLbls>
        <c:gapWidth val="65"/>
        <c:axId val="2078140192"/>
        <c:axId val="2078140608"/>
      </c:barChart>
      <c:catAx>
        <c:axId val="20781401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fr-FR"/>
          </a:p>
        </c:txPr>
        <c:crossAx val="2078140608"/>
        <c:crosses val="autoZero"/>
        <c:auto val="1"/>
        <c:lblAlgn val="ctr"/>
        <c:lblOffset val="100"/>
        <c:noMultiLvlLbl val="0"/>
      </c:catAx>
      <c:valAx>
        <c:axId val="207814060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fr-CM"/>
                  <a:t>Average Interest Rate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crossAx val="20781401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pivotSource>
    <c:name>[10.csv]Feuil1!Tableau croisé dynamique1</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Most Profitable Customer Segments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ivotFmts>
      <c:pivotFmt>
        <c:idx val="0"/>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Feuil1!$B$3</c:f>
              <c:strCache>
                <c:ptCount val="1"/>
                <c:pt idx="0">
                  <c:v>Total</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multiLvlStrRef>
              <c:f>Feuil1!$A$4:$A$18</c:f>
              <c:multiLvlStrCache>
                <c:ptCount val="11"/>
                <c:lvl>
                  <c:pt idx="0">
                    <c:v>MORTGAGE</c:v>
                  </c:pt>
                  <c:pt idx="1">
                    <c:v>OTHER</c:v>
                  </c:pt>
                  <c:pt idx="2">
                    <c:v>OWN</c:v>
                  </c:pt>
                  <c:pt idx="3">
                    <c:v>RENT</c:v>
                  </c:pt>
                  <c:pt idx="4">
                    <c:v>MORTGAGE</c:v>
                  </c:pt>
                  <c:pt idx="5">
                    <c:v>OTHER</c:v>
                  </c:pt>
                  <c:pt idx="6">
                    <c:v>OWN</c:v>
                  </c:pt>
                  <c:pt idx="7">
                    <c:v>RENT</c:v>
                  </c:pt>
                  <c:pt idx="8">
                    <c:v>MORTGAGE</c:v>
                  </c:pt>
                  <c:pt idx="9">
                    <c:v>OWN</c:v>
                  </c:pt>
                  <c:pt idx="10">
                    <c:v>RENT</c:v>
                  </c:pt>
                </c:lvl>
                <c:lvl>
                  <c:pt idx="0">
                    <c:v>20-35</c:v>
                  </c:pt>
                  <c:pt idx="4">
                    <c:v>36-49</c:v>
                  </c:pt>
                  <c:pt idx="8">
                    <c:v>50+</c:v>
                  </c:pt>
                </c:lvl>
              </c:multiLvlStrCache>
            </c:multiLvlStrRef>
          </c:cat>
          <c:val>
            <c:numRef>
              <c:f>Feuil1!$B$4:$B$18</c:f>
              <c:numCache>
                <c:formatCode>General</c:formatCode>
                <c:ptCount val="11"/>
                <c:pt idx="0">
                  <c:v>19353855.131800056</c:v>
                </c:pt>
                <c:pt idx="1">
                  <c:v>139267.21250000002</c:v>
                </c:pt>
                <c:pt idx="2">
                  <c:v>2629881.4103999971</c:v>
                </c:pt>
                <c:pt idx="3">
                  <c:v>21467919.696699865</c:v>
                </c:pt>
                <c:pt idx="4">
                  <c:v>2230000.5340999966</c:v>
                </c:pt>
                <c:pt idx="5">
                  <c:v>27013.615699999998</c:v>
                </c:pt>
                <c:pt idx="6">
                  <c:v>296989.49420000019</c:v>
                </c:pt>
                <c:pt idx="7">
                  <c:v>2119861.1832999969</c:v>
                </c:pt>
                <c:pt idx="8">
                  <c:v>155604.03959999996</c:v>
                </c:pt>
                <c:pt idx="9">
                  <c:v>19461.210999999996</c:v>
                </c:pt>
                <c:pt idx="10">
                  <c:v>261895.68519999998</c:v>
                </c:pt>
              </c:numCache>
            </c:numRef>
          </c:val>
          <c:extLst>
            <c:ext xmlns:c16="http://schemas.microsoft.com/office/drawing/2014/chart" uri="{C3380CC4-5D6E-409C-BE32-E72D297353CC}">
              <c16:uniqueId val="{00000000-975D-47E3-9CDF-C8ED5D43AFC6}"/>
            </c:ext>
          </c:extLst>
        </c:ser>
        <c:dLbls>
          <c:showLegendKey val="0"/>
          <c:showVal val="0"/>
          <c:showCatName val="0"/>
          <c:showSerName val="0"/>
          <c:showPercent val="0"/>
          <c:showBubbleSize val="0"/>
        </c:dLbls>
        <c:gapWidth val="100"/>
        <c:overlap val="-24"/>
        <c:axId val="472620016"/>
        <c:axId val="472620432"/>
      </c:barChart>
      <c:catAx>
        <c:axId val="4726200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472620432"/>
        <c:crosses val="autoZero"/>
        <c:auto val="1"/>
        <c:lblAlgn val="ctr"/>
        <c:lblOffset val="100"/>
        <c:noMultiLvlLbl val="0"/>
      </c:catAx>
      <c:valAx>
        <c:axId val="47262043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fr-CM"/>
                  <a:t>Total Interest Revenue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472620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Acceptance Rate Based on Work Experience </a:t>
            </a:r>
            <a:endParaRPr lang="fr-CM"/>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barChart>
        <c:barDir val="col"/>
        <c:grouping val="clustered"/>
        <c:varyColors val="0"/>
        <c:ser>
          <c:idx val="0"/>
          <c:order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'11'!$A$2:$A$5</c:f>
              <c:strCache>
                <c:ptCount val="4"/>
                <c:pt idx="0">
                  <c:v>Under 3</c:v>
                </c:pt>
                <c:pt idx="1">
                  <c:v>3-5</c:v>
                </c:pt>
                <c:pt idx="2">
                  <c:v>5-10</c:v>
                </c:pt>
                <c:pt idx="3">
                  <c:v>10+</c:v>
                </c:pt>
              </c:strCache>
            </c:strRef>
          </c:cat>
          <c:val>
            <c:numRef>
              <c:f>'11'!$D$2:$D$5</c:f>
              <c:numCache>
                <c:formatCode>General</c:formatCode>
                <c:ptCount val="4"/>
                <c:pt idx="0">
                  <c:v>23</c:v>
                </c:pt>
                <c:pt idx="1">
                  <c:v>21</c:v>
                </c:pt>
                <c:pt idx="2">
                  <c:v>21</c:v>
                </c:pt>
                <c:pt idx="3">
                  <c:v>20</c:v>
                </c:pt>
              </c:numCache>
            </c:numRef>
          </c:val>
          <c:extLst>
            <c:ext xmlns:c16="http://schemas.microsoft.com/office/drawing/2014/chart" uri="{C3380CC4-5D6E-409C-BE32-E72D297353CC}">
              <c16:uniqueId val="{00000000-9FC2-48ED-9B50-5A259A93DC6A}"/>
            </c:ext>
          </c:extLst>
        </c:ser>
        <c:dLbls>
          <c:showLegendKey val="0"/>
          <c:showVal val="0"/>
          <c:showCatName val="0"/>
          <c:showSerName val="0"/>
          <c:showPercent val="0"/>
          <c:showBubbleSize val="0"/>
        </c:dLbls>
        <c:gapWidth val="100"/>
        <c:overlap val="-24"/>
        <c:axId val="825754512"/>
        <c:axId val="143178928"/>
      </c:barChart>
      <c:catAx>
        <c:axId val="82575451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fr-CM"/>
                  <a:t>Years of Experience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fr-FR"/>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143178928"/>
        <c:crosses val="autoZero"/>
        <c:auto val="1"/>
        <c:lblAlgn val="ctr"/>
        <c:lblOffset val="100"/>
        <c:noMultiLvlLbl val="0"/>
      </c:catAx>
      <c:valAx>
        <c:axId val="14317892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fr-CM"/>
                  <a:t>Acceptance Rate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r-FR"/>
          </a:p>
        </c:txPr>
        <c:crossAx val="825754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Home Ownership and Loan Acceptance Rate </a:t>
            </a:r>
            <a:endParaRPr lang="fr-CM"/>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fr-FR"/>
        </a:p>
      </c:txPr>
    </c:title>
    <c:autoTitleDeleted val="0"/>
    <c:plotArea>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cat>
            <c:strRef>
              <c:f>'12'!$A$2:$A$5</c:f>
              <c:strCache>
                <c:ptCount val="4"/>
                <c:pt idx="0">
                  <c:v>OTHER</c:v>
                </c:pt>
                <c:pt idx="1">
                  <c:v>RENT</c:v>
                </c:pt>
                <c:pt idx="2">
                  <c:v>MORTGAGE</c:v>
                </c:pt>
                <c:pt idx="3">
                  <c:v>OWN</c:v>
                </c:pt>
              </c:strCache>
            </c:strRef>
          </c:cat>
          <c:val>
            <c:numRef>
              <c:f>'12'!$D$2:$D$5</c:f>
              <c:numCache>
                <c:formatCode>0.00</c:formatCode>
                <c:ptCount val="4"/>
                <c:pt idx="0">
                  <c:v>33.33</c:v>
                </c:pt>
                <c:pt idx="1">
                  <c:v>32.39</c:v>
                </c:pt>
                <c:pt idx="2">
                  <c:v>11.59</c:v>
                </c:pt>
                <c:pt idx="3">
                  <c:v>7.52</c:v>
                </c:pt>
              </c:numCache>
            </c:numRef>
          </c:val>
          <c:extLst>
            <c:ext xmlns:c16="http://schemas.microsoft.com/office/drawing/2014/chart" uri="{C3380CC4-5D6E-409C-BE32-E72D297353CC}">
              <c16:uniqueId val="{00000000-0CCF-40C9-B11A-EF1B6991D37D}"/>
            </c:ext>
          </c:extLst>
        </c:ser>
        <c:dLbls>
          <c:showLegendKey val="0"/>
          <c:showVal val="0"/>
          <c:showCatName val="0"/>
          <c:showSerName val="0"/>
          <c:showPercent val="0"/>
          <c:showBubbleSize val="0"/>
        </c:dLbls>
        <c:gapWidth val="315"/>
        <c:overlap val="-40"/>
        <c:axId val="1025078032"/>
        <c:axId val="1025062224"/>
      </c:barChart>
      <c:catAx>
        <c:axId val="102507803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fr-FR"/>
          </a:p>
        </c:txPr>
        <c:crossAx val="1025062224"/>
        <c:crosses val="autoZero"/>
        <c:auto val="1"/>
        <c:lblAlgn val="ctr"/>
        <c:lblOffset val="100"/>
        <c:noMultiLvlLbl val="0"/>
      </c:catAx>
      <c:valAx>
        <c:axId val="102506222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fr-CM"/>
                  <a:t>Accepteance Rate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fr-FR"/>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fr-FR"/>
          </a:p>
        </c:txPr>
        <c:crossAx val="102507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A869E-B738-4FCB-81C3-4ADD09ED36E3}" type="doc">
      <dgm:prSet loTypeId="urn:microsoft.com/office/officeart/2005/8/layout/cycle3" loCatId="cycle" qsTypeId="urn:microsoft.com/office/officeart/2005/8/quickstyle/simple4" qsCatId="simple" csTypeId="urn:microsoft.com/office/officeart/2005/8/colors/colorful2" csCatId="colorful" phldr="1"/>
      <dgm:spPr/>
      <dgm:t>
        <a:bodyPr/>
        <a:lstStyle/>
        <a:p>
          <a:endParaRPr lang="fr-CM"/>
        </a:p>
      </dgm:t>
    </dgm:pt>
    <dgm:pt modelId="{04B81806-B0FD-4C5D-A8D1-226B1CFFC0D1}">
      <dgm:prSet phldrT="[Texte]" custT="1"/>
      <dgm:spPr/>
      <dgm:t>
        <a:bodyPr/>
        <a:lstStyle/>
        <a:p>
          <a:r>
            <a:rPr lang="en-GB" sz="2400" b="1" noProof="0" dirty="0">
              <a:latin typeface="Calibri" panose="020F0502020204030204" pitchFamily="34" charset="0"/>
              <a:cs typeface="Calibri" panose="020F0502020204030204" pitchFamily="34" charset="0"/>
            </a:rPr>
            <a:t>Understand the Problem</a:t>
          </a:r>
        </a:p>
      </dgm:t>
    </dgm:pt>
    <dgm:pt modelId="{8E925489-2DB5-48CA-BDDF-21A1D649ED20}" type="parTrans" cxnId="{09E2D2CC-41AF-4F89-97F7-01D569B87B9E}">
      <dgm:prSet/>
      <dgm:spPr/>
      <dgm:t>
        <a:bodyPr/>
        <a:lstStyle/>
        <a:p>
          <a:endParaRPr lang="fr-CM"/>
        </a:p>
      </dgm:t>
    </dgm:pt>
    <dgm:pt modelId="{8742069B-3718-47D9-92B1-093F7CDBABA8}" type="sibTrans" cxnId="{09E2D2CC-41AF-4F89-97F7-01D569B87B9E}">
      <dgm:prSet/>
      <dgm:spPr/>
      <dgm:t>
        <a:bodyPr/>
        <a:lstStyle/>
        <a:p>
          <a:endParaRPr lang="fr-CM"/>
        </a:p>
      </dgm:t>
    </dgm:pt>
    <dgm:pt modelId="{09243F2A-86B0-49C2-8FB8-71EF11F0BE25}">
      <dgm:prSet phldrT="[Texte]" custT="1"/>
      <dgm:spPr/>
      <dgm:t>
        <a:bodyPr/>
        <a:lstStyle/>
        <a:p>
          <a:r>
            <a:rPr lang="en-US" sz="2400" b="1" u="none" strike="noStrike" cap="none" spc="0" dirty="0">
              <a:latin typeface="Calibri"/>
            </a:rPr>
            <a:t>Exploratory Data Analysis</a:t>
          </a:r>
          <a:endParaRPr lang="fr-CM" sz="2400" dirty="0"/>
        </a:p>
      </dgm:t>
    </dgm:pt>
    <dgm:pt modelId="{545BA760-0167-4DDF-93E1-4E848DF9A3EC}" type="parTrans" cxnId="{C3B96EA5-3C56-4994-8FE8-0B7C71308BC6}">
      <dgm:prSet/>
      <dgm:spPr/>
      <dgm:t>
        <a:bodyPr/>
        <a:lstStyle/>
        <a:p>
          <a:endParaRPr lang="fr-CM"/>
        </a:p>
      </dgm:t>
    </dgm:pt>
    <dgm:pt modelId="{A4581E2F-0FE9-44D6-99E2-AB0A1B9D8299}" type="sibTrans" cxnId="{C3B96EA5-3C56-4994-8FE8-0B7C71308BC6}">
      <dgm:prSet/>
      <dgm:spPr/>
      <dgm:t>
        <a:bodyPr/>
        <a:lstStyle/>
        <a:p>
          <a:endParaRPr lang="fr-CM"/>
        </a:p>
      </dgm:t>
    </dgm:pt>
    <dgm:pt modelId="{716241A6-536D-42E5-B47A-15158254EB6D}">
      <dgm:prSet phldrT="[Texte]" custT="1"/>
      <dgm:spPr/>
      <dgm:t>
        <a:bodyPr/>
        <a:lstStyle/>
        <a:p>
          <a:pPr>
            <a:buClr>
              <a:srgbClr val="4C2A13">
                <a:alpha val="100000"/>
              </a:srgbClr>
            </a:buClr>
            <a:buFont typeface="Calibri"/>
            <a:buChar char="-"/>
          </a:pPr>
          <a:r>
            <a:rPr lang="en-US" sz="2400" b="1" u="none" strike="noStrike" cap="none" spc="0" dirty="0">
              <a:latin typeface="Calibri"/>
            </a:rPr>
            <a:t>Advanced Analytics</a:t>
          </a:r>
          <a:endParaRPr lang="fr-CM" sz="2400" dirty="0"/>
        </a:p>
      </dgm:t>
    </dgm:pt>
    <dgm:pt modelId="{6A13C8C6-4442-45D3-AE0E-BF475C7F83E7}" type="parTrans" cxnId="{EF92BD24-5A96-415F-A725-E1EF6E85F072}">
      <dgm:prSet/>
      <dgm:spPr/>
      <dgm:t>
        <a:bodyPr/>
        <a:lstStyle/>
        <a:p>
          <a:endParaRPr lang="fr-CM"/>
        </a:p>
      </dgm:t>
    </dgm:pt>
    <dgm:pt modelId="{56627740-3425-4524-8C5D-D36717621CB7}" type="sibTrans" cxnId="{EF92BD24-5A96-415F-A725-E1EF6E85F072}">
      <dgm:prSet/>
      <dgm:spPr/>
      <dgm:t>
        <a:bodyPr/>
        <a:lstStyle/>
        <a:p>
          <a:endParaRPr lang="fr-CM"/>
        </a:p>
      </dgm:t>
    </dgm:pt>
    <dgm:pt modelId="{E0FB2A0D-3FEC-49AD-8B10-37F35F0F6713}">
      <dgm:prSet phldrT="[Texte]" custT="1"/>
      <dgm:spPr/>
      <dgm:t>
        <a:bodyPr/>
        <a:lstStyle/>
        <a:p>
          <a:r>
            <a:rPr lang="en-US" sz="2000" b="1" u="none" strike="noStrike" cap="none" spc="0" dirty="0">
              <a:latin typeface="Calibri"/>
            </a:rPr>
            <a:t>Strategic Recommendations</a:t>
          </a:r>
          <a:endParaRPr lang="fr-CM" sz="2000" dirty="0"/>
        </a:p>
      </dgm:t>
    </dgm:pt>
    <dgm:pt modelId="{5A0D2DB7-DC0C-4E6A-8263-8709685F8025}" type="parTrans" cxnId="{5E5C90BA-6D58-4EF3-B48E-14A5C9B42780}">
      <dgm:prSet/>
      <dgm:spPr/>
      <dgm:t>
        <a:bodyPr/>
        <a:lstStyle/>
        <a:p>
          <a:endParaRPr lang="fr-CM"/>
        </a:p>
      </dgm:t>
    </dgm:pt>
    <dgm:pt modelId="{012BCD7F-6944-4E68-A0AB-CC6721B1CAB6}" type="sibTrans" cxnId="{5E5C90BA-6D58-4EF3-B48E-14A5C9B42780}">
      <dgm:prSet/>
      <dgm:spPr/>
      <dgm:t>
        <a:bodyPr/>
        <a:lstStyle/>
        <a:p>
          <a:endParaRPr lang="fr-CM"/>
        </a:p>
      </dgm:t>
    </dgm:pt>
    <dgm:pt modelId="{BE3B1F10-921A-45EF-8567-13AE75C30407}">
      <dgm:prSet phldrT="[Texte]" custT="1"/>
      <dgm:spPr/>
      <dgm:t>
        <a:bodyPr/>
        <a:lstStyle/>
        <a:p>
          <a:r>
            <a:rPr lang="en-US" sz="2400" b="1" u="none" strike="noStrike" cap="none" spc="0" dirty="0">
              <a:latin typeface="Calibri"/>
            </a:rPr>
            <a:t>Power BI Dashboard </a:t>
          </a:r>
          <a:endParaRPr lang="fr-CM" sz="2400" dirty="0"/>
        </a:p>
      </dgm:t>
    </dgm:pt>
    <dgm:pt modelId="{A709C62D-6778-4B04-91B7-2CB11EFB5C57}" type="parTrans" cxnId="{5FDFF039-5FF5-45F3-95A9-88061ABDC7F3}">
      <dgm:prSet/>
      <dgm:spPr/>
      <dgm:t>
        <a:bodyPr/>
        <a:lstStyle/>
        <a:p>
          <a:endParaRPr lang="fr-CM"/>
        </a:p>
      </dgm:t>
    </dgm:pt>
    <dgm:pt modelId="{2D4A1F36-0418-474E-BD2B-0B4B766DDBF5}" type="sibTrans" cxnId="{5FDFF039-5FF5-45F3-95A9-88061ABDC7F3}">
      <dgm:prSet/>
      <dgm:spPr/>
      <dgm:t>
        <a:bodyPr/>
        <a:lstStyle/>
        <a:p>
          <a:endParaRPr lang="fr-CM"/>
        </a:p>
      </dgm:t>
    </dgm:pt>
    <dgm:pt modelId="{3F56242F-B914-4453-9EA1-150B0608A8FA}" type="pres">
      <dgm:prSet presAssocID="{A82A869E-B738-4FCB-81C3-4ADD09ED36E3}" presName="Name0" presStyleCnt="0">
        <dgm:presLayoutVars>
          <dgm:dir/>
          <dgm:resizeHandles val="exact"/>
        </dgm:presLayoutVars>
      </dgm:prSet>
      <dgm:spPr/>
    </dgm:pt>
    <dgm:pt modelId="{698B9B55-7FC4-4667-AB47-2644E367E845}" type="pres">
      <dgm:prSet presAssocID="{A82A869E-B738-4FCB-81C3-4ADD09ED36E3}" presName="cycle" presStyleCnt="0"/>
      <dgm:spPr/>
    </dgm:pt>
    <dgm:pt modelId="{52DB2BEC-07D4-47DA-8190-C26078FAA03B}" type="pres">
      <dgm:prSet presAssocID="{04B81806-B0FD-4C5D-A8D1-226B1CFFC0D1}" presName="nodeFirstNode" presStyleLbl="node1" presStyleIdx="0" presStyleCnt="5" custScaleX="106067">
        <dgm:presLayoutVars>
          <dgm:bulletEnabled val="1"/>
        </dgm:presLayoutVars>
      </dgm:prSet>
      <dgm:spPr/>
    </dgm:pt>
    <dgm:pt modelId="{1AF02335-1A2D-42D9-8E5E-7738B80D23CD}" type="pres">
      <dgm:prSet presAssocID="{8742069B-3718-47D9-92B1-093F7CDBABA8}" presName="sibTransFirstNode" presStyleLbl="bgShp" presStyleIdx="0" presStyleCnt="1"/>
      <dgm:spPr/>
    </dgm:pt>
    <dgm:pt modelId="{BA32325F-86EC-4285-826C-4CDAD3B2BF99}" type="pres">
      <dgm:prSet presAssocID="{09243F2A-86B0-49C2-8FB8-71EF11F0BE25}" presName="nodeFollowingNodes" presStyleLbl="node1" presStyleIdx="1" presStyleCnt="5" custScaleX="107936" custScaleY="87021">
        <dgm:presLayoutVars>
          <dgm:bulletEnabled val="1"/>
        </dgm:presLayoutVars>
      </dgm:prSet>
      <dgm:spPr/>
    </dgm:pt>
    <dgm:pt modelId="{50438E32-F3B5-4BC8-B565-7D9F4A3B28FA}" type="pres">
      <dgm:prSet presAssocID="{716241A6-536D-42E5-B47A-15158254EB6D}" presName="nodeFollowingNodes" presStyleLbl="node1" presStyleIdx="2" presStyleCnt="5">
        <dgm:presLayoutVars>
          <dgm:bulletEnabled val="1"/>
        </dgm:presLayoutVars>
      </dgm:prSet>
      <dgm:spPr/>
    </dgm:pt>
    <dgm:pt modelId="{F0CAF632-F672-4AEB-B8A0-620D60805200}" type="pres">
      <dgm:prSet presAssocID="{E0FB2A0D-3FEC-49AD-8B10-37F35F0F6713}" presName="nodeFollowingNodes" presStyleLbl="node1" presStyleIdx="3" presStyleCnt="5" custScaleX="110253" custScaleY="94632">
        <dgm:presLayoutVars>
          <dgm:bulletEnabled val="1"/>
        </dgm:presLayoutVars>
      </dgm:prSet>
      <dgm:spPr/>
    </dgm:pt>
    <dgm:pt modelId="{A45010A7-8B33-42E5-822B-DDF12048EE1E}" type="pres">
      <dgm:prSet presAssocID="{BE3B1F10-921A-45EF-8567-13AE75C30407}" presName="nodeFollowingNodes" presStyleLbl="node1" presStyleIdx="4" presStyleCnt="5">
        <dgm:presLayoutVars>
          <dgm:bulletEnabled val="1"/>
        </dgm:presLayoutVars>
      </dgm:prSet>
      <dgm:spPr/>
    </dgm:pt>
  </dgm:ptLst>
  <dgm:cxnLst>
    <dgm:cxn modelId="{EF92BD24-5A96-415F-A725-E1EF6E85F072}" srcId="{A82A869E-B738-4FCB-81C3-4ADD09ED36E3}" destId="{716241A6-536D-42E5-B47A-15158254EB6D}" srcOrd="2" destOrd="0" parTransId="{6A13C8C6-4442-45D3-AE0E-BF475C7F83E7}" sibTransId="{56627740-3425-4524-8C5D-D36717621CB7}"/>
    <dgm:cxn modelId="{5FDFF039-5FF5-45F3-95A9-88061ABDC7F3}" srcId="{A82A869E-B738-4FCB-81C3-4ADD09ED36E3}" destId="{BE3B1F10-921A-45EF-8567-13AE75C30407}" srcOrd="4" destOrd="0" parTransId="{A709C62D-6778-4B04-91B7-2CB11EFB5C57}" sibTransId="{2D4A1F36-0418-474E-BD2B-0B4B766DDBF5}"/>
    <dgm:cxn modelId="{0959C766-51E3-4E51-98EA-3CFB2911E114}" type="presOf" srcId="{09243F2A-86B0-49C2-8FB8-71EF11F0BE25}" destId="{BA32325F-86EC-4285-826C-4CDAD3B2BF99}" srcOrd="0" destOrd="0" presId="urn:microsoft.com/office/officeart/2005/8/layout/cycle3"/>
    <dgm:cxn modelId="{BFF44D6E-ED8E-474E-AF19-8194291496BD}" type="presOf" srcId="{BE3B1F10-921A-45EF-8567-13AE75C30407}" destId="{A45010A7-8B33-42E5-822B-DDF12048EE1E}" srcOrd="0" destOrd="0" presId="urn:microsoft.com/office/officeart/2005/8/layout/cycle3"/>
    <dgm:cxn modelId="{72B4657A-F873-4B0D-AF9A-42F7197EADA2}" type="presOf" srcId="{E0FB2A0D-3FEC-49AD-8B10-37F35F0F6713}" destId="{F0CAF632-F672-4AEB-B8A0-620D60805200}" srcOrd="0" destOrd="0" presId="urn:microsoft.com/office/officeart/2005/8/layout/cycle3"/>
    <dgm:cxn modelId="{3793797D-FD65-458F-B2A0-FB2DBC483699}" type="presOf" srcId="{04B81806-B0FD-4C5D-A8D1-226B1CFFC0D1}" destId="{52DB2BEC-07D4-47DA-8190-C26078FAA03B}" srcOrd="0" destOrd="0" presId="urn:microsoft.com/office/officeart/2005/8/layout/cycle3"/>
    <dgm:cxn modelId="{C3B96EA5-3C56-4994-8FE8-0B7C71308BC6}" srcId="{A82A869E-B738-4FCB-81C3-4ADD09ED36E3}" destId="{09243F2A-86B0-49C2-8FB8-71EF11F0BE25}" srcOrd="1" destOrd="0" parTransId="{545BA760-0167-4DDF-93E1-4E848DF9A3EC}" sibTransId="{A4581E2F-0FE9-44D6-99E2-AB0A1B9D8299}"/>
    <dgm:cxn modelId="{AD8177B4-0217-4007-87AC-369B3D88CA0F}" type="presOf" srcId="{716241A6-536D-42E5-B47A-15158254EB6D}" destId="{50438E32-F3B5-4BC8-B565-7D9F4A3B28FA}" srcOrd="0" destOrd="0" presId="urn:microsoft.com/office/officeart/2005/8/layout/cycle3"/>
    <dgm:cxn modelId="{5E5C90BA-6D58-4EF3-B48E-14A5C9B42780}" srcId="{A82A869E-B738-4FCB-81C3-4ADD09ED36E3}" destId="{E0FB2A0D-3FEC-49AD-8B10-37F35F0F6713}" srcOrd="3" destOrd="0" parTransId="{5A0D2DB7-DC0C-4E6A-8263-8709685F8025}" sibTransId="{012BCD7F-6944-4E68-A0AB-CC6721B1CAB6}"/>
    <dgm:cxn modelId="{09E2D2CC-41AF-4F89-97F7-01D569B87B9E}" srcId="{A82A869E-B738-4FCB-81C3-4ADD09ED36E3}" destId="{04B81806-B0FD-4C5D-A8D1-226B1CFFC0D1}" srcOrd="0" destOrd="0" parTransId="{8E925489-2DB5-48CA-BDDF-21A1D649ED20}" sibTransId="{8742069B-3718-47D9-92B1-093F7CDBABA8}"/>
    <dgm:cxn modelId="{63B9CFEE-A8A8-43E2-A8E5-B1A5F9A3192F}" type="presOf" srcId="{8742069B-3718-47D9-92B1-093F7CDBABA8}" destId="{1AF02335-1A2D-42D9-8E5E-7738B80D23CD}" srcOrd="0" destOrd="0" presId="urn:microsoft.com/office/officeart/2005/8/layout/cycle3"/>
    <dgm:cxn modelId="{73CAEDF1-BAC1-4CC5-8826-BBE2045DA6A8}" type="presOf" srcId="{A82A869E-B738-4FCB-81C3-4ADD09ED36E3}" destId="{3F56242F-B914-4453-9EA1-150B0608A8FA}" srcOrd="0" destOrd="0" presId="urn:microsoft.com/office/officeart/2005/8/layout/cycle3"/>
    <dgm:cxn modelId="{FAD836AA-6C56-4F62-A226-C04EAF668D48}" type="presParOf" srcId="{3F56242F-B914-4453-9EA1-150B0608A8FA}" destId="{698B9B55-7FC4-4667-AB47-2644E367E845}" srcOrd="0" destOrd="0" presId="urn:microsoft.com/office/officeart/2005/8/layout/cycle3"/>
    <dgm:cxn modelId="{E9F3BB04-9880-453F-A400-5AA2EE7312A0}" type="presParOf" srcId="{698B9B55-7FC4-4667-AB47-2644E367E845}" destId="{52DB2BEC-07D4-47DA-8190-C26078FAA03B}" srcOrd="0" destOrd="0" presId="urn:microsoft.com/office/officeart/2005/8/layout/cycle3"/>
    <dgm:cxn modelId="{29032E65-DAD4-40CC-A370-D6D26172279E}" type="presParOf" srcId="{698B9B55-7FC4-4667-AB47-2644E367E845}" destId="{1AF02335-1A2D-42D9-8E5E-7738B80D23CD}" srcOrd="1" destOrd="0" presId="urn:microsoft.com/office/officeart/2005/8/layout/cycle3"/>
    <dgm:cxn modelId="{5020F7FA-AC58-45A4-BB23-8F00E9E7F27C}" type="presParOf" srcId="{698B9B55-7FC4-4667-AB47-2644E367E845}" destId="{BA32325F-86EC-4285-826C-4CDAD3B2BF99}" srcOrd="2" destOrd="0" presId="urn:microsoft.com/office/officeart/2005/8/layout/cycle3"/>
    <dgm:cxn modelId="{9A60C0E8-C18D-445C-A3BA-00BBF7F718B3}" type="presParOf" srcId="{698B9B55-7FC4-4667-AB47-2644E367E845}" destId="{50438E32-F3B5-4BC8-B565-7D9F4A3B28FA}" srcOrd="3" destOrd="0" presId="urn:microsoft.com/office/officeart/2005/8/layout/cycle3"/>
    <dgm:cxn modelId="{2E93FC72-7807-4158-953F-2CF3854B9EA1}" type="presParOf" srcId="{698B9B55-7FC4-4667-AB47-2644E367E845}" destId="{F0CAF632-F672-4AEB-B8A0-620D60805200}" srcOrd="4" destOrd="0" presId="urn:microsoft.com/office/officeart/2005/8/layout/cycle3"/>
    <dgm:cxn modelId="{E4FD4ECA-9769-4B00-A2B1-DFE2F747645E}" type="presParOf" srcId="{698B9B55-7FC4-4667-AB47-2644E367E845}" destId="{A45010A7-8B33-42E5-822B-DDF12048EE1E}" srcOrd="5" destOrd="0" presId="urn:microsoft.com/office/officeart/2005/8/layout/cycle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8A9160-B122-4ADF-9EA8-0620B3149FA5}" type="doc">
      <dgm:prSet loTypeId="urn:microsoft.com/office/officeart/2008/layout/VerticalCurvedList" loCatId="list" qsTypeId="urn:microsoft.com/office/officeart/2005/8/quickstyle/simple4" qsCatId="simple" csTypeId="urn:microsoft.com/office/officeart/2005/8/colors/accent3_2" csCatId="accent3" phldr="1"/>
      <dgm:spPr/>
      <dgm:t>
        <a:bodyPr/>
        <a:lstStyle/>
        <a:p>
          <a:endParaRPr lang="fr-CM"/>
        </a:p>
      </dgm:t>
    </dgm:pt>
    <dgm:pt modelId="{702095D6-DB21-40F1-A27F-329F341D2C7F}">
      <dgm:prSet phldrT="[Texte]" custT="1"/>
      <dgm:spPr/>
      <dgm:t>
        <a:bodyPr/>
        <a:lstStyle/>
        <a:p>
          <a:r>
            <a:rPr lang="en-US" sz="2000" u="none" strike="noStrike" cap="none" spc="0" dirty="0">
              <a:latin typeface="Calibri"/>
            </a:rPr>
            <a:t>Evaluate the risk associated with the loan portfolio</a:t>
          </a:r>
          <a:endParaRPr lang="fr-CM" sz="2000" dirty="0"/>
        </a:p>
      </dgm:t>
    </dgm:pt>
    <dgm:pt modelId="{C9F090B9-7F5F-47E8-8950-94B37A62F431}" type="parTrans" cxnId="{2AD9057D-241D-49C1-ACC8-6178AF18C898}">
      <dgm:prSet/>
      <dgm:spPr/>
      <dgm:t>
        <a:bodyPr/>
        <a:lstStyle/>
        <a:p>
          <a:endParaRPr lang="fr-CM"/>
        </a:p>
      </dgm:t>
    </dgm:pt>
    <dgm:pt modelId="{B35869AB-D5C2-4620-B469-C88D1F67B90B}" type="sibTrans" cxnId="{2AD9057D-241D-49C1-ACC8-6178AF18C898}">
      <dgm:prSet/>
      <dgm:spPr/>
      <dgm:t>
        <a:bodyPr/>
        <a:lstStyle/>
        <a:p>
          <a:endParaRPr lang="fr-CM"/>
        </a:p>
      </dgm:t>
    </dgm:pt>
    <dgm:pt modelId="{D8843CC1-BE36-4158-B304-0A4C4C3F258B}">
      <dgm:prSet phldrT="[Texte]" custT="1"/>
      <dgm:spPr/>
      <dgm:t>
        <a:bodyPr/>
        <a:lstStyle/>
        <a:p>
          <a:r>
            <a:rPr lang="en-US" sz="2000" u="none" strike="noStrike" cap="none" spc="0" dirty="0">
              <a:latin typeface="Calibri"/>
            </a:rPr>
            <a:t>Optimize lending strategies by identifying profitable customer segments</a:t>
          </a:r>
          <a:endParaRPr lang="fr-CM" sz="2000" dirty="0"/>
        </a:p>
      </dgm:t>
    </dgm:pt>
    <dgm:pt modelId="{803B29A4-C086-44E5-9509-A91CB20DC8E4}" type="parTrans" cxnId="{21B1D435-16A5-42C6-AC9D-05CB0D763D04}">
      <dgm:prSet/>
      <dgm:spPr/>
      <dgm:t>
        <a:bodyPr/>
        <a:lstStyle/>
        <a:p>
          <a:endParaRPr lang="fr-CM"/>
        </a:p>
      </dgm:t>
    </dgm:pt>
    <dgm:pt modelId="{E69A64CB-2298-458A-B07A-91C551526926}" type="sibTrans" cxnId="{21B1D435-16A5-42C6-AC9D-05CB0D763D04}">
      <dgm:prSet/>
      <dgm:spPr/>
      <dgm:t>
        <a:bodyPr/>
        <a:lstStyle/>
        <a:p>
          <a:endParaRPr lang="fr-CM"/>
        </a:p>
      </dgm:t>
    </dgm:pt>
    <dgm:pt modelId="{98294BF3-7182-44ED-9430-FC2C8FB57800}">
      <dgm:prSet phldrT="[Texte]" custT="1"/>
      <dgm:spPr/>
      <dgm:t>
        <a:bodyPr/>
        <a:lstStyle/>
        <a:p>
          <a:r>
            <a:rPr lang="en-US" sz="2000" u="none" strike="noStrike" cap="none" spc="0" dirty="0">
              <a:latin typeface="Calibri"/>
            </a:rPr>
            <a:t>Develop data-driven insights to improve credit risk management</a:t>
          </a:r>
          <a:endParaRPr lang="fr-CM" sz="2000" dirty="0"/>
        </a:p>
      </dgm:t>
    </dgm:pt>
    <dgm:pt modelId="{3BF41206-111F-485C-90CE-375BFA6C9A59}" type="parTrans" cxnId="{A563AC9A-4A06-4684-ABF9-B5031CC91272}">
      <dgm:prSet/>
      <dgm:spPr/>
      <dgm:t>
        <a:bodyPr/>
        <a:lstStyle/>
        <a:p>
          <a:endParaRPr lang="fr-CM"/>
        </a:p>
      </dgm:t>
    </dgm:pt>
    <dgm:pt modelId="{4721617F-2235-4733-A8B5-14D9B159A127}" type="sibTrans" cxnId="{A563AC9A-4A06-4684-ABF9-B5031CC91272}">
      <dgm:prSet/>
      <dgm:spPr/>
      <dgm:t>
        <a:bodyPr/>
        <a:lstStyle/>
        <a:p>
          <a:endParaRPr lang="fr-CM"/>
        </a:p>
      </dgm:t>
    </dgm:pt>
    <dgm:pt modelId="{7D833F49-0C6F-4DB1-88E2-0256658B0DAC}">
      <dgm:prSet phldrT="[Texte]" custT="1"/>
      <dgm:spPr/>
      <dgm:t>
        <a:bodyPr/>
        <a:lstStyle/>
        <a:p>
          <a:r>
            <a:rPr lang="en-US" sz="2000" u="none" strike="noStrike" cap="none" spc="0" dirty="0">
              <a:latin typeface="Calibri"/>
            </a:rPr>
            <a:t>Visualize key trends and KPIs using Power BI for strategic decision-making</a:t>
          </a:r>
          <a:endParaRPr lang="fr-CM" sz="2000" dirty="0"/>
        </a:p>
      </dgm:t>
    </dgm:pt>
    <dgm:pt modelId="{E7272A1B-45D6-4F61-B93A-71FCF832C7E4}" type="parTrans" cxnId="{C69D103F-E18E-420C-839C-150334750D5D}">
      <dgm:prSet/>
      <dgm:spPr/>
      <dgm:t>
        <a:bodyPr/>
        <a:lstStyle/>
        <a:p>
          <a:endParaRPr lang="fr-CM"/>
        </a:p>
      </dgm:t>
    </dgm:pt>
    <dgm:pt modelId="{8AD84ACB-F406-4844-97C8-FF032D07AFDC}" type="sibTrans" cxnId="{C69D103F-E18E-420C-839C-150334750D5D}">
      <dgm:prSet/>
      <dgm:spPr/>
      <dgm:t>
        <a:bodyPr/>
        <a:lstStyle/>
        <a:p>
          <a:endParaRPr lang="fr-CM"/>
        </a:p>
      </dgm:t>
    </dgm:pt>
    <dgm:pt modelId="{7B10ADC6-0EC1-4477-A11A-C7745755BFFF}">
      <dgm:prSet phldrT="[Texte]" custT="1"/>
      <dgm:spPr/>
      <dgm:t>
        <a:bodyPr/>
        <a:lstStyle/>
        <a:p>
          <a:r>
            <a:rPr lang="en-US" sz="2000" u="none" strike="noStrike" cap="none" spc="0" dirty="0">
              <a:latin typeface="Calibri"/>
            </a:rPr>
            <a:t>Understand borrower characteristics and their impact on loan performance</a:t>
          </a:r>
          <a:endParaRPr lang="fr-CM" sz="2000" dirty="0"/>
        </a:p>
      </dgm:t>
    </dgm:pt>
    <dgm:pt modelId="{40D0C953-A393-4A08-B968-A58518987A76}" type="parTrans" cxnId="{105CECFE-9514-48B0-A9DC-6622E6D75420}">
      <dgm:prSet/>
      <dgm:spPr/>
      <dgm:t>
        <a:bodyPr/>
        <a:lstStyle/>
        <a:p>
          <a:endParaRPr lang="fr-CM"/>
        </a:p>
      </dgm:t>
    </dgm:pt>
    <dgm:pt modelId="{8BB021F8-13CB-47A2-A43B-D1437166D3D8}" type="sibTrans" cxnId="{105CECFE-9514-48B0-A9DC-6622E6D75420}">
      <dgm:prSet/>
      <dgm:spPr/>
      <dgm:t>
        <a:bodyPr/>
        <a:lstStyle/>
        <a:p>
          <a:endParaRPr lang="fr-CM"/>
        </a:p>
      </dgm:t>
    </dgm:pt>
    <dgm:pt modelId="{602C3574-04B2-49D3-AFD3-3BB8928EA9C5}" type="pres">
      <dgm:prSet presAssocID="{CD8A9160-B122-4ADF-9EA8-0620B3149FA5}" presName="Name0" presStyleCnt="0">
        <dgm:presLayoutVars>
          <dgm:chMax val="7"/>
          <dgm:chPref val="7"/>
          <dgm:dir/>
        </dgm:presLayoutVars>
      </dgm:prSet>
      <dgm:spPr/>
    </dgm:pt>
    <dgm:pt modelId="{B332CBF7-AF15-4133-ADD4-B518BD779091}" type="pres">
      <dgm:prSet presAssocID="{CD8A9160-B122-4ADF-9EA8-0620B3149FA5}" presName="Name1" presStyleCnt="0"/>
      <dgm:spPr/>
    </dgm:pt>
    <dgm:pt modelId="{D793E79D-38F2-4C11-9F3E-84C9214FF386}" type="pres">
      <dgm:prSet presAssocID="{CD8A9160-B122-4ADF-9EA8-0620B3149FA5}" presName="cycle" presStyleCnt="0"/>
      <dgm:spPr/>
    </dgm:pt>
    <dgm:pt modelId="{3574F508-B3B7-41D9-95E1-E4F73D9AFFB1}" type="pres">
      <dgm:prSet presAssocID="{CD8A9160-B122-4ADF-9EA8-0620B3149FA5}" presName="srcNode" presStyleLbl="node1" presStyleIdx="0" presStyleCnt="5"/>
      <dgm:spPr/>
    </dgm:pt>
    <dgm:pt modelId="{43E841F2-69D1-4BB9-9D79-1322BBC0E465}" type="pres">
      <dgm:prSet presAssocID="{CD8A9160-B122-4ADF-9EA8-0620B3149FA5}" presName="conn" presStyleLbl="parChTrans1D2" presStyleIdx="0" presStyleCnt="1"/>
      <dgm:spPr/>
    </dgm:pt>
    <dgm:pt modelId="{9019B201-A554-470A-9180-E07EA50FBC07}" type="pres">
      <dgm:prSet presAssocID="{CD8A9160-B122-4ADF-9EA8-0620B3149FA5}" presName="extraNode" presStyleLbl="node1" presStyleIdx="0" presStyleCnt="5"/>
      <dgm:spPr/>
    </dgm:pt>
    <dgm:pt modelId="{B7D05644-F5DF-4EE3-B602-0DD83BE9E794}" type="pres">
      <dgm:prSet presAssocID="{CD8A9160-B122-4ADF-9EA8-0620B3149FA5}" presName="dstNode" presStyleLbl="node1" presStyleIdx="0" presStyleCnt="5"/>
      <dgm:spPr/>
    </dgm:pt>
    <dgm:pt modelId="{28F9571C-0B5B-4A61-B1C6-1EE45D00094D}" type="pres">
      <dgm:prSet presAssocID="{702095D6-DB21-40F1-A27F-329F341D2C7F}" presName="text_1" presStyleLbl="node1" presStyleIdx="0" presStyleCnt="5">
        <dgm:presLayoutVars>
          <dgm:bulletEnabled val="1"/>
        </dgm:presLayoutVars>
      </dgm:prSet>
      <dgm:spPr/>
    </dgm:pt>
    <dgm:pt modelId="{100A10B4-A462-47AA-B1F5-974B6F8693CD}" type="pres">
      <dgm:prSet presAssocID="{702095D6-DB21-40F1-A27F-329F341D2C7F}" presName="accent_1" presStyleCnt="0"/>
      <dgm:spPr/>
    </dgm:pt>
    <dgm:pt modelId="{F8083BA5-04FB-483D-A84E-F8221BE8EE4F}" type="pres">
      <dgm:prSet presAssocID="{702095D6-DB21-40F1-A27F-329F341D2C7F}" presName="accentRepeatNode" presStyleLbl="solidFgAcc1" presStyleIdx="0" presStyleCnt="5"/>
      <dgm:spPr/>
    </dgm:pt>
    <dgm:pt modelId="{ACBFBEFA-FCA4-4393-9B47-0CCF21D7C9C9}" type="pres">
      <dgm:prSet presAssocID="{7B10ADC6-0EC1-4477-A11A-C7745755BFFF}" presName="text_2" presStyleLbl="node1" presStyleIdx="1" presStyleCnt="5">
        <dgm:presLayoutVars>
          <dgm:bulletEnabled val="1"/>
        </dgm:presLayoutVars>
      </dgm:prSet>
      <dgm:spPr/>
    </dgm:pt>
    <dgm:pt modelId="{5C0F0245-94F4-430E-892B-24BA58691B72}" type="pres">
      <dgm:prSet presAssocID="{7B10ADC6-0EC1-4477-A11A-C7745755BFFF}" presName="accent_2" presStyleCnt="0"/>
      <dgm:spPr/>
    </dgm:pt>
    <dgm:pt modelId="{C874E511-FA45-4824-9595-16BBB8467AA6}" type="pres">
      <dgm:prSet presAssocID="{7B10ADC6-0EC1-4477-A11A-C7745755BFFF}" presName="accentRepeatNode" presStyleLbl="solidFgAcc1" presStyleIdx="1" presStyleCnt="5"/>
      <dgm:spPr/>
    </dgm:pt>
    <dgm:pt modelId="{F2FA2FF5-AF30-4115-8578-0EB1E513879C}" type="pres">
      <dgm:prSet presAssocID="{D8843CC1-BE36-4158-B304-0A4C4C3F258B}" presName="text_3" presStyleLbl="node1" presStyleIdx="2" presStyleCnt="5">
        <dgm:presLayoutVars>
          <dgm:bulletEnabled val="1"/>
        </dgm:presLayoutVars>
      </dgm:prSet>
      <dgm:spPr/>
    </dgm:pt>
    <dgm:pt modelId="{C7BEE6A7-1E0A-4E34-95A5-69F627EED692}" type="pres">
      <dgm:prSet presAssocID="{D8843CC1-BE36-4158-B304-0A4C4C3F258B}" presName="accent_3" presStyleCnt="0"/>
      <dgm:spPr/>
    </dgm:pt>
    <dgm:pt modelId="{01FC5781-DBEA-4E7F-83D0-4350EF3BA93E}" type="pres">
      <dgm:prSet presAssocID="{D8843CC1-BE36-4158-B304-0A4C4C3F258B}" presName="accentRepeatNode" presStyleLbl="solidFgAcc1" presStyleIdx="2" presStyleCnt="5"/>
      <dgm:spPr/>
    </dgm:pt>
    <dgm:pt modelId="{D723C0CD-0C8A-4059-99B6-CF6865D8C87D}" type="pres">
      <dgm:prSet presAssocID="{98294BF3-7182-44ED-9430-FC2C8FB57800}" presName="text_4" presStyleLbl="node1" presStyleIdx="3" presStyleCnt="5">
        <dgm:presLayoutVars>
          <dgm:bulletEnabled val="1"/>
        </dgm:presLayoutVars>
      </dgm:prSet>
      <dgm:spPr/>
    </dgm:pt>
    <dgm:pt modelId="{BB960016-DEE9-4ECB-9012-D24A0261EB5C}" type="pres">
      <dgm:prSet presAssocID="{98294BF3-7182-44ED-9430-FC2C8FB57800}" presName="accent_4" presStyleCnt="0"/>
      <dgm:spPr/>
    </dgm:pt>
    <dgm:pt modelId="{60C06375-B4D1-4D98-83A1-868E887A6F2B}" type="pres">
      <dgm:prSet presAssocID="{98294BF3-7182-44ED-9430-FC2C8FB57800}" presName="accentRepeatNode" presStyleLbl="solidFgAcc1" presStyleIdx="3" presStyleCnt="5"/>
      <dgm:spPr/>
    </dgm:pt>
    <dgm:pt modelId="{0D74553C-0AEA-4B10-820A-40423C5B58A3}" type="pres">
      <dgm:prSet presAssocID="{7D833F49-0C6F-4DB1-88E2-0256658B0DAC}" presName="text_5" presStyleLbl="node1" presStyleIdx="4" presStyleCnt="5">
        <dgm:presLayoutVars>
          <dgm:bulletEnabled val="1"/>
        </dgm:presLayoutVars>
      </dgm:prSet>
      <dgm:spPr/>
    </dgm:pt>
    <dgm:pt modelId="{AFC4CDE0-9888-4D7A-95D5-B7D906B532CC}" type="pres">
      <dgm:prSet presAssocID="{7D833F49-0C6F-4DB1-88E2-0256658B0DAC}" presName="accent_5" presStyleCnt="0"/>
      <dgm:spPr/>
    </dgm:pt>
    <dgm:pt modelId="{701EE594-60A9-4680-A726-C23C0A938B8A}" type="pres">
      <dgm:prSet presAssocID="{7D833F49-0C6F-4DB1-88E2-0256658B0DAC}" presName="accentRepeatNode" presStyleLbl="solidFgAcc1" presStyleIdx="4" presStyleCnt="5"/>
      <dgm:spPr/>
    </dgm:pt>
  </dgm:ptLst>
  <dgm:cxnLst>
    <dgm:cxn modelId="{5BFB480E-DB5E-4088-921D-CF3E09131B08}" type="presOf" srcId="{7D833F49-0C6F-4DB1-88E2-0256658B0DAC}" destId="{0D74553C-0AEA-4B10-820A-40423C5B58A3}" srcOrd="0" destOrd="0" presId="urn:microsoft.com/office/officeart/2008/layout/VerticalCurvedList"/>
    <dgm:cxn modelId="{21B1D435-16A5-42C6-AC9D-05CB0D763D04}" srcId="{CD8A9160-B122-4ADF-9EA8-0620B3149FA5}" destId="{D8843CC1-BE36-4158-B304-0A4C4C3F258B}" srcOrd="2" destOrd="0" parTransId="{803B29A4-C086-44E5-9509-A91CB20DC8E4}" sibTransId="{E69A64CB-2298-458A-B07A-91C551526926}"/>
    <dgm:cxn modelId="{C69D103F-E18E-420C-839C-150334750D5D}" srcId="{CD8A9160-B122-4ADF-9EA8-0620B3149FA5}" destId="{7D833F49-0C6F-4DB1-88E2-0256658B0DAC}" srcOrd="4" destOrd="0" parTransId="{E7272A1B-45D6-4F61-B93A-71FCF832C7E4}" sibTransId="{8AD84ACB-F406-4844-97C8-FF032D07AFDC}"/>
    <dgm:cxn modelId="{A6E66162-0C4B-4D53-B307-17E97C674C86}" type="presOf" srcId="{D8843CC1-BE36-4158-B304-0A4C4C3F258B}" destId="{F2FA2FF5-AF30-4115-8578-0EB1E513879C}" srcOrd="0" destOrd="0" presId="urn:microsoft.com/office/officeart/2008/layout/VerticalCurvedList"/>
    <dgm:cxn modelId="{B358A271-BEBF-45F9-AE31-8BAD7092EFA3}" type="presOf" srcId="{CD8A9160-B122-4ADF-9EA8-0620B3149FA5}" destId="{602C3574-04B2-49D3-AFD3-3BB8928EA9C5}" srcOrd="0" destOrd="0" presId="urn:microsoft.com/office/officeart/2008/layout/VerticalCurvedList"/>
    <dgm:cxn modelId="{2AD9057D-241D-49C1-ACC8-6178AF18C898}" srcId="{CD8A9160-B122-4ADF-9EA8-0620B3149FA5}" destId="{702095D6-DB21-40F1-A27F-329F341D2C7F}" srcOrd="0" destOrd="0" parTransId="{C9F090B9-7F5F-47E8-8950-94B37A62F431}" sibTransId="{B35869AB-D5C2-4620-B469-C88D1F67B90B}"/>
    <dgm:cxn modelId="{8240608A-579A-43F7-AB51-6246FE739FAC}" type="presOf" srcId="{7B10ADC6-0EC1-4477-A11A-C7745755BFFF}" destId="{ACBFBEFA-FCA4-4393-9B47-0CCF21D7C9C9}" srcOrd="0" destOrd="0" presId="urn:microsoft.com/office/officeart/2008/layout/VerticalCurvedList"/>
    <dgm:cxn modelId="{A563AC9A-4A06-4684-ABF9-B5031CC91272}" srcId="{CD8A9160-B122-4ADF-9EA8-0620B3149FA5}" destId="{98294BF3-7182-44ED-9430-FC2C8FB57800}" srcOrd="3" destOrd="0" parTransId="{3BF41206-111F-485C-90CE-375BFA6C9A59}" sibTransId="{4721617F-2235-4733-A8B5-14D9B159A127}"/>
    <dgm:cxn modelId="{523DCEF3-17AF-4D11-AB7F-3858365E634D}" type="presOf" srcId="{B35869AB-D5C2-4620-B469-C88D1F67B90B}" destId="{43E841F2-69D1-4BB9-9D79-1322BBC0E465}" srcOrd="0" destOrd="0" presId="urn:microsoft.com/office/officeart/2008/layout/VerticalCurvedList"/>
    <dgm:cxn modelId="{465A84F4-56EC-4C0A-AB28-AC89C3022792}" type="presOf" srcId="{98294BF3-7182-44ED-9430-FC2C8FB57800}" destId="{D723C0CD-0C8A-4059-99B6-CF6865D8C87D}" srcOrd="0" destOrd="0" presId="urn:microsoft.com/office/officeart/2008/layout/VerticalCurvedList"/>
    <dgm:cxn modelId="{C5641CFC-5A93-4DA8-A7E8-4E8DBCCFF996}" type="presOf" srcId="{702095D6-DB21-40F1-A27F-329F341D2C7F}" destId="{28F9571C-0B5B-4A61-B1C6-1EE45D00094D}" srcOrd="0" destOrd="0" presId="urn:microsoft.com/office/officeart/2008/layout/VerticalCurvedList"/>
    <dgm:cxn modelId="{105CECFE-9514-48B0-A9DC-6622E6D75420}" srcId="{CD8A9160-B122-4ADF-9EA8-0620B3149FA5}" destId="{7B10ADC6-0EC1-4477-A11A-C7745755BFFF}" srcOrd="1" destOrd="0" parTransId="{40D0C953-A393-4A08-B968-A58518987A76}" sibTransId="{8BB021F8-13CB-47A2-A43B-D1437166D3D8}"/>
    <dgm:cxn modelId="{6C43E63D-55B6-4184-B57A-A97FDFA8BC22}" type="presParOf" srcId="{602C3574-04B2-49D3-AFD3-3BB8928EA9C5}" destId="{B332CBF7-AF15-4133-ADD4-B518BD779091}" srcOrd="0" destOrd="0" presId="urn:microsoft.com/office/officeart/2008/layout/VerticalCurvedList"/>
    <dgm:cxn modelId="{1BD90688-F705-4680-951A-B6121D026A1E}" type="presParOf" srcId="{B332CBF7-AF15-4133-ADD4-B518BD779091}" destId="{D793E79D-38F2-4C11-9F3E-84C9214FF386}" srcOrd="0" destOrd="0" presId="urn:microsoft.com/office/officeart/2008/layout/VerticalCurvedList"/>
    <dgm:cxn modelId="{A60D199C-EE56-40F6-B660-52BD13A6A3FE}" type="presParOf" srcId="{D793E79D-38F2-4C11-9F3E-84C9214FF386}" destId="{3574F508-B3B7-41D9-95E1-E4F73D9AFFB1}" srcOrd="0" destOrd="0" presId="urn:microsoft.com/office/officeart/2008/layout/VerticalCurvedList"/>
    <dgm:cxn modelId="{E18AEECE-7D33-477B-B5BD-52C7E0B480FE}" type="presParOf" srcId="{D793E79D-38F2-4C11-9F3E-84C9214FF386}" destId="{43E841F2-69D1-4BB9-9D79-1322BBC0E465}" srcOrd="1" destOrd="0" presId="urn:microsoft.com/office/officeart/2008/layout/VerticalCurvedList"/>
    <dgm:cxn modelId="{AFA6AA35-8768-4998-A139-991B6C6F6264}" type="presParOf" srcId="{D793E79D-38F2-4C11-9F3E-84C9214FF386}" destId="{9019B201-A554-470A-9180-E07EA50FBC07}" srcOrd="2" destOrd="0" presId="urn:microsoft.com/office/officeart/2008/layout/VerticalCurvedList"/>
    <dgm:cxn modelId="{3E47591F-E19F-4E4A-94D0-E358D24AE130}" type="presParOf" srcId="{D793E79D-38F2-4C11-9F3E-84C9214FF386}" destId="{B7D05644-F5DF-4EE3-B602-0DD83BE9E794}" srcOrd="3" destOrd="0" presId="urn:microsoft.com/office/officeart/2008/layout/VerticalCurvedList"/>
    <dgm:cxn modelId="{CF43A2FF-AE7C-457C-BC15-A95A7C84FC70}" type="presParOf" srcId="{B332CBF7-AF15-4133-ADD4-B518BD779091}" destId="{28F9571C-0B5B-4A61-B1C6-1EE45D00094D}" srcOrd="1" destOrd="0" presId="urn:microsoft.com/office/officeart/2008/layout/VerticalCurvedList"/>
    <dgm:cxn modelId="{F069003F-ABA7-4CF9-880D-111BE380DDFB}" type="presParOf" srcId="{B332CBF7-AF15-4133-ADD4-B518BD779091}" destId="{100A10B4-A462-47AA-B1F5-974B6F8693CD}" srcOrd="2" destOrd="0" presId="urn:microsoft.com/office/officeart/2008/layout/VerticalCurvedList"/>
    <dgm:cxn modelId="{2BB6D502-291C-41BF-B319-F2456FFB4E39}" type="presParOf" srcId="{100A10B4-A462-47AA-B1F5-974B6F8693CD}" destId="{F8083BA5-04FB-483D-A84E-F8221BE8EE4F}" srcOrd="0" destOrd="0" presId="urn:microsoft.com/office/officeart/2008/layout/VerticalCurvedList"/>
    <dgm:cxn modelId="{701932C9-C943-424C-AF57-2C72A582D449}" type="presParOf" srcId="{B332CBF7-AF15-4133-ADD4-B518BD779091}" destId="{ACBFBEFA-FCA4-4393-9B47-0CCF21D7C9C9}" srcOrd="3" destOrd="0" presId="urn:microsoft.com/office/officeart/2008/layout/VerticalCurvedList"/>
    <dgm:cxn modelId="{B622AEEE-D791-4A52-B861-77C2F9874575}" type="presParOf" srcId="{B332CBF7-AF15-4133-ADD4-B518BD779091}" destId="{5C0F0245-94F4-430E-892B-24BA58691B72}" srcOrd="4" destOrd="0" presId="urn:microsoft.com/office/officeart/2008/layout/VerticalCurvedList"/>
    <dgm:cxn modelId="{A2CE7292-6CFF-4882-9BB3-DD643E91C018}" type="presParOf" srcId="{5C0F0245-94F4-430E-892B-24BA58691B72}" destId="{C874E511-FA45-4824-9595-16BBB8467AA6}" srcOrd="0" destOrd="0" presId="urn:microsoft.com/office/officeart/2008/layout/VerticalCurvedList"/>
    <dgm:cxn modelId="{7FF12ECF-8B6B-4799-A0EA-CDE363555FB7}" type="presParOf" srcId="{B332CBF7-AF15-4133-ADD4-B518BD779091}" destId="{F2FA2FF5-AF30-4115-8578-0EB1E513879C}" srcOrd="5" destOrd="0" presId="urn:microsoft.com/office/officeart/2008/layout/VerticalCurvedList"/>
    <dgm:cxn modelId="{B89F34B1-98F6-4063-AEAB-21FF89AF94A8}" type="presParOf" srcId="{B332CBF7-AF15-4133-ADD4-B518BD779091}" destId="{C7BEE6A7-1E0A-4E34-95A5-69F627EED692}" srcOrd="6" destOrd="0" presId="urn:microsoft.com/office/officeart/2008/layout/VerticalCurvedList"/>
    <dgm:cxn modelId="{438F34DE-9801-4855-A03D-80C6D50AD1CB}" type="presParOf" srcId="{C7BEE6A7-1E0A-4E34-95A5-69F627EED692}" destId="{01FC5781-DBEA-4E7F-83D0-4350EF3BA93E}" srcOrd="0" destOrd="0" presId="urn:microsoft.com/office/officeart/2008/layout/VerticalCurvedList"/>
    <dgm:cxn modelId="{9455177E-9DC5-431D-B4EC-BCF99091A60C}" type="presParOf" srcId="{B332CBF7-AF15-4133-ADD4-B518BD779091}" destId="{D723C0CD-0C8A-4059-99B6-CF6865D8C87D}" srcOrd="7" destOrd="0" presId="urn:microsoft.com/office/officeart/2008/layout/VerticalCurvedList"/>
    <dgm:cxn modelId="{0592D3E4-E3AC-41EA-A3A5-1D98E5568527}" type="presParOf" srcId="{B332CBF7-AF15-4133-ADD4-B518BD779091}" destId="{BB960016-DEE9-4ECB-9012-D24A0261EB5C}" srcOrd="8" destOrd="0" presId="urn:microsoft.com/office/officeart/2008/layout/VerticalCurvedList"/>
    <dgm:cxn modelId="{60F8C028-10D7-4DD8-A64B-F454BBC06BEC}" type="presParOf" srcId="{BB960016-DEE9-4ECB-9012-D24A0261EB5C}" destId="{60C06375-B4D1-4D98-83A1-868E887A6F2B}" srcOrd="0" destOrd="0" presId="urn:microsoft.com/office/officeart/2008/layout/VerticalCurvedList"/>
    <dgm:cxn modelId="{F57E17F5-C63F-4E31-81FA-6E7267D744D4}" type="presParOf" srcId="{B332CBF7-AF15-4133-ADD4-B518BD779091}" destId="{0D74553C-0AEA-4B10-820A-40423C5B58A3}" srcOrd="9" destOrd="0" presId="urn:microsoft.com/office/officeart/2008/layout/VerticalCurvedList"/>
    <dgm:cxn modelId="{D7E8A9F7-8B3F-41B8-845A-76A86958E86A}" type="presParOf" srcId="{B332CBF7-AF15-4133-ADD4-B518BD779091}" destId="{AFC4CDE0-9888-4D7A-95D5-B7D906B532CC}" srcOrd="10" destOrd="0" presId="urn:microsoft.com/office/officeart/2008/layout/VerticalCurvedList"/>
    <dgm:cxn modelId="{1D5527AB-5B77-49B6-8408-FB54C64314E6}" type="presParOf" srcId="{AFC4CDE0-9888-4D7A-95D5-B7D906B532CC}" destId="{701EE594-60A9-4680-A726-C23C0A938B8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1EE55F-6E5A-4BA8-B256-4A42FD687D3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fr-CM"/>
        </a:p>
      </dgm:t>
    </dgm:pt>
    <dgm:pt modelId="{06ECB585-9DE8-482C-AD54-79636CCD2ADE}">
      <dgm:prSet/>
      <dgm:spPr/>
      <dgm:t>
        <a:bodyPr/>
        <a:lstStyle/>
        <a:p>
          <a:r>
            <a:rPr lang="en-US" u="none" strike="noStrike" cap="none" spc="0" dirty="0">
              <a:solidFill>
                <a:schemeClr val="bg1"/>
              </a:solidFill>
              <a:latin typeface="Calibri"/>
            </a:rPr>
            <a:t>Python</a:t>
          </a:r>
          <a:endParaRPr lang="fr-CM" dirty="0">
            <a:solidFill>
              <a:schemeClr val="bg1"/>
            </a:solidFill>
          </a:endParaRPr>
        </a:p>
      </dgm:t>
    </dgm:pt>
    <dgm:pt modelId="{9D94B321-BA3E-49CC-9923-6ADF87531EBB}" type="parTrans" cxnId="{F65CCCEB-0FAB-48C3-9F21-3B0BF6F91C57}">
      <dgm:prSet/>
      <dgm:spPr/>
      <dgm:t>
        <a:bodyPr/>
        <a:lstStyle/>
        <a:p>
          <a:endParaRPr lang="fr-CM"/>
        </a:p>
      </dgm:t>
    </dgm:pt>
    <dgm:pt modelId="{3C851A73-F296-4DA9-90A1-06529DF75D1D}" type="sibTrans" cxnId="{F65CCCEB-0FAB-48C3-9F21-3B0BF6F91C57}">
      <dgm:prSet/>
      <dgm:spPr/>
      <dgm:t>
        <a:bodyPr/>
        <a:lstStyle/>
        <a:p>
          <a:endParaRPr lang="fr-CM"/>
        </a:p>
      </dgm:t>
    </dgm:pt>
    <dgm:pt modelId="{9013270A-7E5D-48D4-B139-DA259B943714}">
      <dgm:prSet custT="1"/>
      <dgm:spPr/>
      <dgm:t>
        <a:bodyPr/>
        <a:lstStyle/>
        <a:p>
          <a:r>
            <a:rPr lang="en-US" sz="2400" u="none" strike="noStrike" cap="none" spc="0" dirty="0">
              <a:solidFill>
                <a:srgbClr val="4C2A13">
                  <a:alpha val="100000"/>
                </a:srgbClr>
              </a:solidFill>
              <a:latin typeface="Calibri"/>
            </a:rPr>
            <a:t>For initial exploration and data quality validation</a:t>
          </a:r>
          <a:endParaRPr lang="fr-CM" sz="2400" dirty="0"/>
        </a:p>
      </dgm:t>
    </dgm:pt>
    <dgm:pt modelId="{8458795D-AAE7-4CDF-8880-3D0AE1DF3B12}" type="parTrans" cxnId="{F81D2363-2465-4169-B16B-C3E68E9F2314}">
      <dgm:prSet/>
      <dgm:spPr/>
      <dgm:t>
        <a:bodyPr/>
        <a:lstStyle/>
        <a:p>
          <a:endParaRPr lang="fr-CM"/>
        </a:p>
      </dgm:t>
    </dgm:pt>
    <dgm:pt modelId="{EADF1B6F-E120-4D24-9067-851BC44D7652}" type="sibTrans" cxnId="{F81D2363-2465-4169-B16B-C3E68E9F2314}">
      <dgm:prSet/>
      <dgm:spPr/>
      <dgm:t>
        <a:bodyPr/>
        <a:lstStyle/>
        <a:p>
          <a:endParaRPr lang="fr-CM"/>
        </a:p>
      </dgm:t>
    </dgm:pt>
    <dgm:pt modelId="{CF541C3E-581A-4260-A4D9-037F61F5D14E}">
      <dgm:prSet phldrT="[Texte]"/>
      <dgm:spPr/>
      <dgm:t>
        <a:bodyPr/>
        <a:lstStyle/>
        <a:p>
          <a:r>
            <a:rPr lang="en-US" u="none" strike="noStrike" cap="none" spc="0" dirty="0">
              <a:solidFill>
                <a:schemeClr val="bg1"/>
              </a:solidFill>
              <a:latin typeface="Calibri"/>
            </a:rPr>
            <a:t>SQL</a:t>
          </a:r>
          <a:r>
            <a:rPr lang="en-US" u="none" strike="noStrike" cap="none" spc="0" dirty="0">
              <a:solidFill>
                <a:srgbClr val="4C2A13">
                  <a:alpha val="100000"/>
                </a:srgbClr>
              </a:solidFill>
              <a:latin typeface="Calibri"/>
            </a:rPr>
            <a:t> </a:t>
          </a:r>
          <a:r>
            <a:rPr lang="en-US" u="none" strike="noStrike" cap="none" spc="0" dirty="0">
              <a:solidFill>
                <a:schemeClr val="bg1"/>
              </a:solidFill>
              <a:latin typeface="Calibri"/>
            </a:rPr>
            <a:t>Server</a:t>
          </a:r>
          <a:endParaRPr lang="fr-CM" dirty="0">
            <a:solidFill>
              <a:schemeClr val="bg1"/>
            </a:solidFill>
          </a:endParaRPr>
        </a:p>
      </dgm:t>
    </dgm:pt>
    <dgm:pt modelId="{BFAC4067-E731-4EA2-9E73-0B1983E5582A}" type="parTrans" cxnId="{D31AE12D-C103-4AEC-9B8A-CD0C4B29BDDA}">
      <dgm:prSet/>
      <dgm:spPr/>
      <dgm:t>
        <a:bodyPr/>
        <a:lstStyle/>
        <a:p>
          <a:endParaRPr lang="fr-CM"/>
        </a:p>
      </dgm:t>
    </dgm:pt>
    <dgm:pt modelId="{A6B4EF9C-A81B-48D3-9FC5-DA032C888A81}" type="sibTrans" cxnId="{D31AE12D-C103-4AEC-9B8A-CD0C4B29BDDA}">
      <dgm:prSet/>
      <dgm:spPr/>
      <dgm:t>
        <a:bodyPr/>
        <a:lstStyle/>
        <a:p>
          <a:endParaRPr lang="fr-CM"/>
        </a:p>
      </dgm:t>
    </dgm:pt>
    <dgm:pt modelId="{1B1FE4CA-EE62-458B-A063-79CC8DC99512}">
      <dgm:prSet phldrT="[Texte]" custT="1"/>
      <dgm:spPr/>
      <dgm:t>
        <a:bodyPr/>
        <a:lstStyle/>
        <a:p>
          <a:r>
            <a:rPr lang="en-US" sz="2400" u="none" strike="noStrike" cap="none" spc="0" dirty="0">
              <a:solidFill>
                <a:srgbClr val="4C2A13">
                  <a:alpha val="100000"/>
                </a:srgbClr>
              </a:solidFill>
              <a:latin typeface="Calibri"/>
            </a:rPr>
            <a:t>For preparing and analyzing data using SQL scripts</a:t>
          </a:r>
          <a:endParaRPr lang="fr-CM" sz="2400" dirty="0"/>
        </a:p>
      </dgm:t>
    </dgm:pt>
    <dgm:pt modelId="{0D8295A8-C8B4-4577-AC7F-B6C582069DAC}" type="parTrans" cxnId="{735FAE45-EFB7-4E1C-AF8F-D458B9E4D5BD}">
      <dgm:prSet/>
      <dgm:spPr/>
      <dgm:t>
        <a:bodyPr/>
        <a:lstStyle/>
        <a:p>
          <a:endParaRPr lang="fr-CM"/>
        </a:p>
      </dgm:t>
    </dgm:pt>
    <dgm:pt modelId="{7AE57B67-8D58-421E-91AE-D1E4EA7EF030}" type="sibTrans" cxnId="{735FAE45-EFB7-4E1C-AF8F-D458B9E4D5BD}">
      <dgm:prSet/>
      <dgm:spPr/>
      <dgm:t>
        <a:bodyPr/>
        <a:lstStyle/>
        <a:p>
          <a:endParaRPr lang="fr-CM"/>
        </a:p>
      </dgm:t>
    </dgm:pt>
    <dgm:pt modelId="{7C3D2B7B-544D-46BD-BC4A-83EEC341C7DE}">
      <dgm:prSet phldrT="[Texte]" custT="1"/>
      <dgm:spPr/>
      <dgm:t>
        <a:bodyPr/>
        <a:lstStyle/>
        <a:p>
          <a:r>
            <a:rPr lang="en-US" sz="2400" u="none" strike="noStrike" cap="none" spc="0" dirty="0">
              <a:solidFill>
                <a:srgbClr val="4C2A13">
                  <a:alpha val="100000"/>
                </a:srgbClr>
              </a:solidFill>
              <a:latin typeface="Calibri"/>
            </a:rPr>
            <a:t>For creating interactive dashboards and visualizing key metrics</a:t>
          </a:r>
          <a:endParaRPr lang="fr-CM" sz="2400" dirty="0"/>
        </a:p>
      </dgm:t>
    </dgm:pt>
    <dgm:pt modelId="{F961FABC-3A61-4FCF-9EAC-6EF43FD747E0}" type="parTrans" cxnId="{746D6310-E479-4C5B-AEF1-13CF24833538}">
      <dgm:prSet/>
      <dgm:spPr/>
      <dgm:t>
        <a:bodyPr/>
        <a:lstStyle/>
        <a:p>
          <a:endParaRPr lang="fr-CM"/>
        </a:p>
      </dgm:t>
    </dgm:pt>
    <dgm:pt modelId="{1D9F8640-9C6F-459F-8FE5-DB478CE86A1B}" type="sibTrans" cxnId="{746D6310-E479-4C5B-AEF1-13CF24833538}">
      <dgm:prSet/>
      <dgm:spPr/>
      <dgm:t>
        <a:bodyPr/>
        <a:lstStyle/>
        <a:p>
          <a:endParaRPr lang="fr-CM"/>
        </a:p>
      </dgm:t>
    </dgm:pt>
    <dgm:pt modelId="{A321B4FE-7A5D-4604-BDDA-EC16B4B0C210}">
      <dgm:prSet phldrT="[Texte]"/>
      <dgm:spPr/>
      <dgm:t>
        <a:bodyPr/>
        <a:lstStyle/>
        <a:p>
          <a:r>
            <a:rPr lang="en-US" u="none" strike="noStrike" cap="none" spc="0" dirty="0">
              <a:solidFill>
                <a:schemeClr val="bg1"/>
              </a:solidFill>
              <a:latin typeface="Calibri"/>
            </a:rPr>
            <a:t>Power</a:t>
          </a:r>
          <a:r>
            <a:rPr lang="en-US" u="none" strike="noStrike" cap="none" spc="0" dirty="0">
              <a:solidFill>
                <a:srgbClr val="4C2A13">
                  <a:alpha val="100000"/>
                </a:srgbClr>
              </a:solidFill>
              <a:latin typeface="Calibri"/>
            </a:rPr>
            <a:t> </a:t>
          </a:r>
          <a:r>
            <a:rPr lang="en-US" u="none" strike="noStrike" cap="none" spc="0" dirty="0">
              <a:solidFill>
                <a:schemeClr val="bg1"/>
              </a:solidFill>
              <a:latin typeface="Calibri"/>
            </a:rPr>
            <a:t>BI</a:t>
          </a:r>
          <a:endParaRPr lang="fr-CM" dirty="0">
            <a:solidFill>
              <a:schemeClr val="bg1"/>
            </a:solidFill>
          </a:endParaRPr>
        </a:p>
      </dgm:t>
    </dgm:pt>
    <dgm:pt modelId="{872B8499-F36E-4552-B119-338CAC0A413E}" type="parTrans" cxnId="{124B0B49-D218-4741-AC24-7C2244018C07}">
      <dgm:prSet/>
      <dgm:spPr/>
      <dgm:t>
        <a:bodyPr/>
        <a:lstStyle/>
        <a:p>
          <a:endParaRPr lang="fr-CM"/>
        </a:p>
      </dgm:t>
    </dgm:pt>
    <dgm:pt modelId="{CDC7E094-B60A-4AC3-94AA-A98C5D043AE5}" type="sibTrans" cxnId="{124B0B49-D218-4741-AC24-7C2244018C07}">
      <dgm:prSet/>
      <dgm:spPr/>
      <dgm:t>
        <a:bodyPr/>
        <a:lstStyle/>
        <a:p>
          <a:endParaRPr lang="fr-CM"/>
        </a:p>
      </dgm:t>
    </dgm:pt>
    <dgm:pt modelId="{260DADD1-C958-4739-A9DD-37A137D64EFD}" type="pres">
      <dgm:prSet presAssocID="{CE1EE55F-6E5A-4BA8-B256-4A42FD687D37}" presName="linear" presStyleCnt="0">
        <dgm:presLayoutVars>
          <dgm:animLvl val="lvl"/>
          <dgm:resizeHandles val="exact"/>
        </dgm:presLayoutVars>
      </dgm:prSet>
      <dgm:spPr/>
    </dgm:pt>
    <dgm:pt modelId="{381AC291-BF5B-494C-833F-A1945B8C9814}" type="pres">
      <dgm:prSet presAssocID="{06ECB585-9DE8-482C-AD54-79636CCD2ADE}" presName="parentText" presStyleLbl="node1" presStyleIdx="0" presStyleCnt="3">
        <dgm:presLayoutVars>
          <dgm:chMax val="0"/>
          <dgm:bulletEnabled val="1"/>
        </dgm:presLayoutVars>
      </dgm:prSet>
      <dgm:spPr/>
    </dgm:pt>
    <dgm:pt modelId="{7D29B892-1B92-4840-802A-DDF357AD75F6}" type="pres">
      <dgm:prSet presAssocID="{06ECB585-9DE8-482C-AD54-79636CCD2ADE}" presName="childText" presStyleLbl="revTx" presStyleIdx="0" presStyleCnt="3">
        <dgm:presLayoutVars>
          <dgm:bulletEnabled val="1"/>
        </dgm:presLayoutVars>
      </dgm:prSet>
      <dgm:spPr/>
    </dgm:pt>
    <dgm:pt modelId="{8587B334-6D94-4DFE-9073-A91C9A1890C0}" type="pres">
      <dgm:prSet presAssocID="{CF541C3E-581A-4260-A4D9-037F61F5D14E}" presName="parentText" presStyleLbl="node1" presStyleIdx="1" presStyleCnt="3">
        <dgm:presLayoutVars>
          <dgm:chMax val="0"/>
          <dgm:bulletEnabled val="1"/>
        </dgm:presLayoutVars>
      </dgm:prSet>
      <dgm:spPr/>
    </dgm:pt>
    <dgm:pt modelId="{F1781DB2-0BF6-4999-9328-2D9FB6A6434F}" type="pres">
      <dgm:prSet presAssocID="{CF541C3E-581A-4260-A4D9-037F61F5D14E}" presName="childText" presStyleLbl="revTx" presStyleIdx="1" presStyleCnt="3">
        <dgm:presLayoutVars>
          <dgm:bulletEnabled val="1"/>
        </dgm:presLayoutVars>
      </dgm:prSet>
      <dgm:spPr/>
    </dgm:pt>
    <dgm:pt modelId="{C2E1AE3A-8DDC-4D3D-B0F7-B4D70B7AA07C}" type="pres">
      <dgm:prSet presAssocID="{A321B4FE-7A5D-4604-BDDA-EC16B4B0C210}" presName="parentText" presStyleLbl="node1" presStyleIdx="2" presStyleCnt="3">
        <dgm:presLayoutVars>
          <dgm:chMax val="0"/>
          <dgm:bulletEnabled val="1"/>
        </dgm:presLayoutVars>
      </dgm:prSet>
      <dgm:spPr/>
    </dgm:pt>
    <dgm:pt modelId="{D2CD8E3F-97FB-4E7C-A0C2-652878635F9C}" type="pres">
      <dgm:prSet presAssocID="{A321B4FE-7A5D-4604-BDDA-EC16B4B0C210}" presName="childText" presStyleLbl="revTx" presStyleIdx="2" presStyleCnt="3">
        <dgm:presLayoutVars>
          <dgm:bulletEnabled val="1"/>
        </dgm:presLayoutVars>
      </dgm:prSet>
      <dgm:spPr/>
    </dgm:pt>
  </dgm:ptLst>
  <dgm:cxnLst>
    <dgm:cxn modelId="{746D6310-E479-4C5B-AEF1-13CF24833538}" srcId="{A321B4FE-7A5D-4604-BDDA-EC16B4B0C210}" destId="{7C3D2B7B-544D-46BD-BC4A-83EEC341C7DE}" srcOrd="0" destOrd="0" parTransId="{F961FABC-3A61-4FCF-9EAC-6EF43FD747E0}" sibTransId="{1D9F8640-9C6F-459F-8FE5-DB478CE86A1B}"/>
    <dgm:cxn modelId="{D31AE12D-C103-4AEC-9B8A-CD0C4B29BDDA}" srcId="{CE1EE55F-6E5A-4BA8-B256-4A42FD687D37}" destId="{CF541C3E-581A-4260-A4D9-037F61F5D14E}" srcOrd="1" destOrd="0" parTransId="{BFAC4067-E731-4EA2-9E73-0B1983E5582A}" sibTransId="{A6B4EF9C-A81B-48D3-9FC5-DA032C888A81}"/>
    <dgm:cxn modelId="{0C945B3F-6864-44DB-B7D7-597A9A22983C}" type="presOf" srcId="{9013270A-7E5D-48D4-B139-DA259B943714}" destId="{7D29B892-1B92-4840-802A-DDF357AD75F6}" srcOrd="0" destOrd="0" presId="urn:microsoft.com/office/officeart/2005/8/layout/vList2"/>
    <dgm:cxn modelId="{F81D2363-2465-4169-B16B-C3E68E9F2314}" srcId="{06ECB585-9DE8-482C-AD54-79636CCD2ADE}" destId="{9013270A-7E5D-48D4-B139-DA259B943714}" srcOrd="0" destOrd="0" parTransId="{8458795D-AAE7-4CDF-8880-3D0AE1DF3B12}" sibTransId="{EADF1B6F-E120-4D24-9067-851BC44D7652}"/>
    <dgm:cxn modelId="{735FAE45-EFB7-4E1C-AF8F-D458B9E4D5BD}" srcId="{CF541C3E-581A-4260-A4D9-037F61F5D14E}" destId="{1B1FE4CA-EE62-458B-A063-79CC8DC99512}" srcOrd="0" destOrd="0" parTransId="{0D8295A8-C8B4-4577-AC7F-B6C582069DAC}" sibTransId="{7AE57B67-8D58-421E-91AE-D1E4EA7EF030}"/>
    <dgm:cxn modelId="{124B0B49-D218-4741-AC24-7C2244018C07}" srcId="{CE1EE55F-6E5A-4BA8-B256-4A42FD687D37}" destId="{A321B4FE-7A5D-4604-BDDA-EC16B4B0C210}" srcOrd="2" destOrd="0" parTransId="{872B8499-F36E-4552-B119-338CAC0A413E}" sibTransId="{CDC7E094-B60A-4AC3-94AA-A98C5D043AE5}"/>
    <dgm:cxn modelId="{9A6F356A-7C10-4F1C-83F2-9C0DC0FB85F4}" type="presOf" srcId="{06ECB585-9DE8-482C-AD54-79636CCD2ADE}" destId="{381AC291-BF5B-494C-833F-A1945B8C9814}" srcOrd="0" destOrd="0" presId="urn:microsoft.com/office/officeart/2005/8/layout/vList2"/>
    <dgm:cxn modelId="{24A4F1BC-62A0-46C7-A873-C632C3983C54}" type="presOf" srcId="{A321B4FE-7A5D-4604-BDDA-EC16B4B0C210}" destId="{C2E1AE3A-8DDC-4D3D-B0F7-B4D70B7AA07C}" srcOrd="0" destOrd="0" presId="urn:microsoft.com/office/officeart/2005/8/layout/vList2"/>
    <dgm:cxn modelId="{222113D7-4700-482B-A8FB-5540B25D4A76}" type="presOf" srcId="{1B1FE4CA-EE62-458B-A063-79CC8DC99512}" destId="{F1781DB2-0BF6-4999-9328-2D9FB6A6434F}" srcOrd="0" destOrd="0" presId="urn:microsoft.com/office/officeart/2005/8/layout/vList2"/>
    <dgm:cxn modelId="{E0E7E7D9-027C-4A8C-96F8-105AD545C37B}" type="presOf" srcId="{7C3D2B7B-544D-46BD-BC4A-83EEC341C7DE}" destId="{D2CD8E3F-97FB-4E7C-A0C2-652878635F9C}" srcOrd="0" destOrd="0" presId="urn:microsoft.com/office/officeart/2005/8/layout/vList2"/>
    <dgm:cxn modelId="{A0ADA2E4-7917-4637-8E00-48550A391687}" type="presOf" srcId="{CF541C3E-581A-4260-A4D9-037F61F5D14E}" destId="{8587B334-6D94-4DFE-9073-A91C9A1890C0}" srcOrd="0" destOrd="0" presId="urn:microsoft.com/office/officeart/2005/8/layout/vList2"/>
    <dgm:cxn modelId="{F65CCCEB-0FAB-48C3-9F21-3B0BF6F91C57}" srcId="{CE1EE55F-6E5A-4BA8-B256-4A42FD687D37}" destId="{06ECB585-9DE8-482C-AD54-79636CCD2ADE}" srcOrd="0" destOrd="0" parTransId="{9D94B321-BA3E-49CC-9923-6ADF87531EBB}" sibTransId="{3C851A73-F296-4DA9-90A1-06529DF75D1D}"/>
    <dgm:cxn modelId="{0D94E4F7-1D7E-49CC-BAF6-C5115DD34979}" type="presOf" srcId="{CE1EE55F-6E5A-4BA8-B256-4A42FD687D37}" destId="{260DADD1-C958-4739-A9DD-37A137D64EFD}" srcOrd="0" destOrd="0" presId="urn:microsoft.com/office/officeart/2005/8/layout/vList2"/>
    <dgm:cxn modelId="{91B1DA96-5771-491E-86FA-7C45D0F8639D}" type="presParOf" srcId="{260DADD1-C958-4739-A9DD-37A137D64EFD}" destId="{381AC291-BF5B-494C-833F-A1945B8C9814}" srcOrd="0" destOrd="0" presId="urn:microsoft.com/office/officeart/2005/8/layout/vList2"/>
    <dgm:cxn modelId="{16557217-0EC6-45BF-90EB-019FF6DCB2D9}" type="presParOf" srcId="{260DADD1-C958-4739-A9DD-37A137D64EFD}" destId="{7D29B892-1B92-4840-802A-DDF357AD75F6}" srcOrd="1" destOrd="0" presId="urn:microsoft.com/office/officeart/2005/8/layout/vList2"/>
    <dgm:cxn modelId="{F225AA1A-BD60-4E02-9631-1BDC75DA7158}" type="presParOf" srcId="{260DADD1-C958-4739-A9DD-37A137D64EFD}" destId="{8587B334-6D94-4DFE-9073-A91C9A1890C0}" srcOrd="2" destOrd="0" presId="urn:microsoft.com/office/officeart/2005/8/layout/vList2"/>
    <dgm:cxn modelId="{401A872F-ED36-4C46-B5F3-C68CD343CBE7}" type="presParOf" srcId="{260DADD1-C958-4739-A9DD-37A137D64EFD}" destId="{F1781DB2-0BF6-4999-9328-2D9FB6A6434F}" srcOrd="3" destOrd="0" presId="urn:microsoft.com/office/officeart/2005/8/layout/vList2"/>
    <dgm:cxn modelId="{90476577-1F8C-498C-ABD6-26AFDC45A47E}" type="presParOf" srcId="{260DADD1-C958-4739-A9DD-37A137D64EFD}" destId="{C2E1AE3A-8DDC-4D3D-B0F7-B4D70B7AA07C}" srcOrd="4" destOrd="0" presId="urn:microsoft.com/office/officeart/2005/8/layout/vList2"/>
    <dgm:cxn modelId="{60F89E9B-F72B-48C0-BD2C-B72063C5242E}" type="presParOf" srcId="{260DADD1-C958-4739-A9DD-37A137D64EFD}" destId="{D2CD8E3F-97FB-4E7C-A0C2-652878635F9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DA7327-7A84-41AA-A39B-C527E4428C94}"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fr-CM"/>
        </a:p>
      </dgm:t>
    </dgm:pt>
    <dgm:pt modelId="{4BF6191A-3C8B-408F-A816-CF33B98642D3}">
      <dgm:prSet phldrT="[Texte]"/>
      <dgm:spPr/>
      <dgm:t>
        <a:bodyPr/>
        <a:lstStyle/>
        <a:p>
          <a:r>
            <a:rPr lang="fr-CM" dirty="0"/>
            <a:t>Data Extraction &amp; </a:t>
          </a:r>
          <a:r>
            <a:rPr lang="fr-CM" dirty="0" err="1"/>
            <a:t>Cleaning</a:t>
          </a:r>
          <a:endParaRPr lang="fr-CM" dirty="0"/>
        </a:p>
      </dgm:t>
    </dgm:pt>
    <dgm:pt modelId="{A6C2535A-CB78-4F29-9BB9-5623F8FECE03}" type="parTrans" cxnId="{D96C3BEC-57AE-4F93-80B9-EF8556D36AE1}">
      <dgm:prSet/>
      <dgm:spPr/>
      <dgm:t>
        <a:bodyPr/>
        <a:lstStyle/>
        <a:p>
          <a:endParaRPr lang="fr-CM"/>
        </a:p>
      </dgm:t>
    </dgm:pt>
    <dgm:pt modelId="{DA29C874-D55B-4249-AE21-040B2AAE4CF7}" type="sibTrans" cxnId="{D96C3BEC-57AE-4F93-80B9-EF8556D36AE1}">
      <dgm:prSet/>
      <dgm:spPr/>
      <dgm:t>
        <a:bodyPr/>
        <a:lstStyle/>
        <a:p>
          <a:endParaRPr lang="fr-CM"/>
        </a:p>
      </dgm:t>
    </dgm:pt>
    <dgm:pt modelId="{3BCD8E9D-9DD7-431D-96E2-846EB0862D0F}">
      <dgm:prSet phldrT="[Texte]" custT="1"/>
      <dgm:spPr/>
      <dgm:t>
        <a:bodyPr/>
        <a:lstStyle/>
        <a:p>
          <a:r>
            <a:rPr lang="en-US" sz="2000" dirty="0"/>
            <a:t>Query the loan dataset from HSBC</a:t>
          </a:r>
          <a:endParaRPr lang="fr-CM" sz="2000" dirty="0"/>
        </a:p>
      </dgm:t>
    </dgm:pt>
    <dgm:pt modelId="{6DC683F4-5D84-40EE-AEEA-0FC1722CAEC8}" type="parTrans" cxnId="{D5D3BA14-789B-4C4F-8DFB-0F21445E18C7}">
      <dgm:prSet/>
      <dgm:spPr/>
      <dgm:t>
        <a:bodyPr/>
        <a:lstStyle/>
        <a:p>
          <a:endParaRPr lang="fr-CM"/>
        </a:p>
      </dgm:t>
    </dgm:pt>
    <dgm:pt modelId="{2849AA72-BEBD-4DB6-ABCF-3387F8F4C566}" type="sibTrans" cxnId="{D5D3BA14-789B-4C4F-8DFB-0F21445E18C7}">
      <dgm:prSet/>
      <dgm:spPr/>
      <dgm:t>
        <a:bodyPr/>
        <a:lstStyle/>
        <a:p>
          <a:endParaRPr lang="fr-CM"/>
        </a:p>
      </dgm:t>
    </dgm:pt>
    <dgm:pt modelId="{5E6973FA-DACA-4507-A9BE-33FCC03B2F17}">
      <dgm:prSet phldrT="[Texte]" custT="1"/>
      <dgm:spPr/>
      <dgm:t>
        <a:bodyPr/>
        <a:lstStyle/>
        <a:p>
          <a:r>
            <a:rPr lang="en-US" sz="2000" dirty="0"/>
            <a:t>Perform data cleaning</a:t>
          </a:r>
          <a:endParaRPr lang="fr-CM" sz="2000" dirty="0"/>
        </a:p>
      </dgm:t>
    </dgm:pt>
    <dgm:pt modelId="{92E547E2-A3E5-425D-B580-15F07A35919E}" type="parTrans" cxnId="{6FB8EF0B-1018-4D64-9898-DBE99D7B1C51}">
      <dgm:prSet/>
      <dgm:spPr/>
      <dgm:t>
        <a:bodyPr/>
        <a:lstStyle/>
        <a:p>
          <a:endParaRPr lang="fr-CM"/>
        </a:p>
      </dgm:t>
    </dgm:pt>
    <dgm:pt modelId="{46AE1D8D-9035-445F-83D3-CD3E10989A40}" type="sibTrans" cxnId="{6FB8EF0B-1018-4D64-9898-DBE99D7B1C51}">
      <dgm:prSet/>
      <dgm:spPr/>
      <dgm:t>
        <a:bodyPr/>
        <a:lstStyle/>
        <a:p>
          <a:endParaRPr lang="fr-CM"/>
        </a:p>
      </dgm:t>
    </dgm:pt>
    <dgm:pt modelId="{FDB28FB9-36A5-43F9-8A83-AE15C2F8BBF2}">
      <dgm:prSet phldrT="[Texte]"/>
      <dgm:spPr/>
      <dgm:t>
        <a:bodyPr/>
        <a:lstStyle/>
        <a:p>
          <a:r>
            <a:rPr lang="fr-CM" dirty="0" err="1"/>
            <a:t>Exploratory</a:t>
          </a:r>
          <a:r>
            <a:rPr lang="fr-CM" dirty="0"/>
            <a:t> Data </a:t>
          </a:r>
          <a:r>
            <a:rPr lang="fr-CM" dirty="0" err="1"/>
            <a:t>Analysis</a:t>
          </a:r>
          <a:r>
            <a:rPr lang="fr-CM" dirty="0"/>
            <a:t> (EDA)</a:t>
          </a:r>
        </a:p>
      </dgm:t>
    </dgm:pt>
    <dgm:pt modelId="{0E2CA35A-A7DA-44D5-859F-64B396E1E14D}" type="parTrans" cxnId="{F0E1621D-C4F0-4C63-993F-FA150ECA62EC}">
      <dgm:prSet/>
      <dgm:spPr/>
      <dgm:t>
        <a:bodyPr/>
        <a:lstStyle/>
        <a:p>
          <a:endParaRPr lang="fr-CM"/>
        </a:p>
      </dgm:t>
    </dgm:pt>
    <dgm:pt modelId="{59BAE469-69C1-46E4-9F8E-80871A346EEA}" type="sibTrans" cxnId="{F0E1621D-C4F0-4C63-993F-FA150ECA62EC}">
      <dgm:prSet/>
      <dgm:spPr/>
      <dgm:t>
        <a:bodyPr/>
        <a:lstStyle/>
        <a:p>
          <a:endParaRPr lang="fr-CM"/>
        </a:p>
      </dgm:t>
    </dgm:pt>
    <dgm:pt modelId="{07F047F9-F8FE-4E69-8A03-42340C8F53D5}">
      <dgm:prSet phldrT="[Texte]" custT="1"/>
      <dgm:spPr/>
      <dgm:t>
        <a:bodyPr/>
        <a:lstStyle/>
        <a:p>
          <a:r>
            <a:rPr lang="en-US" sz="1800" dirty="0" err="1"/>
            <a:t>Analyse</a:t>
          </a:r>
          <a:r>
            <a:rPr lang="en-US" sz="1800" dirty="0"/>
            <a:t> loan distribution, borrower profile</a:t>
          </a:r>
          <a:endParaRPr lang="fr-CM" sz="1800" dirty="0"/>
        </a:p>
      </dgm:t>
    </dgm:pt>
    <dgm:pt modelId="{2BAC32E0-D8C9-4CEF-9D68-D2DBF4904BCB}" type="parTrans" cxnId="{0C530F47-87D5-4B69-B896-2634E8E3D82A}">
      <dgm:prSet/>
      <dgm:spPr/>
      <dgm:t>
        <a:bodyPr/>
        <a:lstStyle/>
        <a:p>
          <a:endParaRPr lang="fr-CM"/>
        </a:p>
      </dgm:t>
    </dgm:pt>
    <dgm:pt modelId="{CB5D5938-A6CC-4C55-AB4C-3E3069352726}" type="sibTrans" cxnId="{0C530F47-87D5-4B69-B896-2634E8E3D82A}">
      <dgm:prSet/>
      <dgm:spPr/>
      <dgm:t>
        <a:bodyPr/>
        <a:lstStyle/>
        <a:p>
          <a:endParaRPr lang="fr-CM"/>
        </a:p>
      </dgm:t>
    </dgm:pt>
    <dgm:pt modelId="{0495E8BF-FC35-452B-9E49-8FDE009C5795}">
      <dgm:prSet phldrT="[Texte]"/>
      <dgm:spPr/>
      <dgm:t>
        <a:bodyPr/>
        <a:lstStyle/>
        <a:p>
          <a:r>
            <a:rPr lang="fr-CM" dirty="0"/>
            <a:t>Advanced Analytics</a:t>
          </a:r>
        </a:p>
      </dgm:t>
    </dgm:pt>
    <dgm:pt modelId="{F7C19BC7-E69E-43DB-A8EF-F2962DA2DDD0}" type="parTrans" cxnId="{E4CDF1FC-DEEA-4335-B8FD-D316936639FB}">
      <dgm:prSet/>
      <dgm:spPr/>
      <dgm:t>
        <a:bodyPr/>
        <a:lstStyle/>
        <a:p>
          <a:endParaRPr lang="fr-CM"/>
        </a:p>
      </dgm:t>
    </dgm:pt>
    <dgm:pt modelId="{76CF8B44-7DCB-4F1E-8162-570AC56E22A9}" type="sibTrans" cxnId="{E4CDF1FC-DEEA-4335-B8FD-D316936639FB}">
      <dgm:prSet/>
      <dgm:spPr/>
      <dgm:t>
        <a:bodyPr/>
        <a:lstStyle/>
        <a:p>
          <a:endParaRPr lang="fr-CM"/>
        </a:p>
      </dgm:t>
    </dgm:pt>
    <dgm:pt modelId="{9CB1719C-8DCC-4997-A7E3-377F7C61A815}">
      <dgm:prSet phldrT="[Texte]" custT="1"/>
      <dgm:spPr/>
      <dgm:t>
        <a:bodyPr/>
        <a:lstStyle/>
        <a:p>
          <a:r>
            <a:rPr lang="en-US" sz="2000" dirty="0" err="1"/>
            <a:t>Analyse</a:t>
          </a:r>
          <a:r>
            <a:rPr lang="en-US" sz="2000" dirty="0"/>
            <a:t> borrower solvency</a:t>
          </a:r>
          <a:endParaRPr lang="fr-CM" sz="2000" dirty="0"/>
        </a:p>
      </dgm:t>
    </dgm:pt>
    <dgm:pt modelId="{50620EEF-BC24-4D97-9285-FBCB09942324}" type="parTrans" cxnId="{7BE4C945-4461-414A-B93C-FD263E609DEA}">
      <dgm:prSet/>
      <dgm:spPr/>
      <dgm:t>
        <a:bodyPr/>
        <a:lstStyle/>
        <a:p>
          <a:endParaRPr lang="fr-CM"/>
        </a:p>
      </dgm:t>
    </dgm:pt>
    <dgm:pt modelId="{2D8FA39C-8715-4A90-83F1-2B14B99B6EFF}" type="sibTrans" cxnId="{7BE4C945-4461-414A-B93C-FD263E609DEA}">
      <dgm:prSet/>
      <dgm:spPr/>
      <dgm:t>
        <a:bodyPr/>
        <a:lstStyle/>
        <a:p>
          <a:endParaRPr lang="fr-CM"/>
        </a:p>
      </dgm:t>
    </dgm:pt>
    <dgm:pt modelId="{05AC1859-05F1-4FC7-8A40-FEA60C03514B}">
      <dgm:prSet phldrT="[Texte]"/>
      <dgm:spPr/>
      <dgm:t>
        <a:bodyPr/>
        <a:lstStyle/>
        <a:p>
          <a:r>
            <a:rPr lang="fr-CM" dirty="0" err="1"/>
            <a:t>Dashboarding</a:t>
          </a:r>
          <a:endParaRPr lang="fr-CM" dirty="0"/>
        </a:p>
      </dgm:t>
    </dgm:pt>
    <dgm:pt modelId="{A51A6A31-9FEF-4AF3-9C8F-A174AFDEC6C7}" type="parTrans" cxnId="{06F55850-B76A-4985-B1BF-3286C8DE0136}">
      <dgm:prSet/>
      <dgm:spPr/>
      <dgm:t>
        <a:bodyPr/>
        <a:lstStyle/>
        <a:p>
          <a:endParaRPr lang="fr-CM"/>
        </a:p>
      </dgm:t>
    </dgm:pt>
    <dgm:pt modelId="{95472378-7A79-482D-9867-DFA2C547111D}" type="sibTrans" cxnId="{06F55850-B76A-4985-B1BF-3286C8DE0136}">
      <dgm:prSet/>
      <dgm:spPr/>
      <dgm:t>
        <a:bodyPr/>
        <a:lstStyle/>
        <a:p>
          <a:endParaRPr lang="fr-CM"/>
        </a:p>
      </dgm:t>
    </dgm:pt>
    <dgm:pt modelId="{DEB312DE-2C57-493B-AA93-0DC647F843E8}">
      <dgm:prSet phldrT="[Texte]" custT="1"/>
      <dgm:spPr/>
      <dgm:t>
        <a:bodyPr/>
        <a:lstStyle/>
        <a:p>
          <a:r>
            <a:rPr lang="en-US" sz="2000" dirty="0"/>
            <a:t>Develop visual reports highlighting key insights</a:t>
          </a:r>
          <a:endParaRPr lang="fr-CM" sz="2000" dirty="0"/>
        </a:p>
      </dgm:t>
    </dgm:pt>
    <dgm:pt modelId="{7F5C133E-CFB3-42F8-859B-A6ADFD9A6513}" type="parTrans" cxnId="{322544F9-3847-46E1-B0B9-DEFBCF3E1B73}">
      <dgm:prSet/>
      <dgm:spPr/>
      <dgm:t>
        <a:bodyPr/>
        <a:lstStyle/>
        <a:p>
          <a:endParaRPr lang="fr-CM"/>
        </a:p>
      </dgm:t>
    </dgm:pt>
    <dgm:pt modelId="{BB3D4B7A-40DA-4E07-869F-D982DA50477C}" type="sibTrans" cxnId="{322544F9-3847-46E1-B0B9-DEFBCF3E1B73}">
      <dgm:prSet/>
      <dgm:spPr/>
      <dgm:t>
        <a:bodyPr/>
        <a:lstStyle/>
        <a:p>
          <a:endParaRPr lang="fr-CM"/>
        </a:p>
      </dgm:t>
    </dgm:pt>
    <dgm:pt modelId="{8249E28F-EA91-46C7-8B23-3217EBC22543}">
      <dgm:prSet phldrT="[Texte]" custT="1"/>
      <dgm:spPr/>
      <dgm:t>
        <a:bodyPr/>
        <a:lstStyle/>
        <a:p>
          <a:r>
            <a:rPr lang="fr-CM" sz="2000" dirty="0" err="1"/>
            <a:t>Identify</a:t>
          </a:r>
          <a:r>
            <a:rPr lang="fr-CM" sz="2000" dirty="0"/>
            <a:t> high-</a:t>
          </a:r>
          <a:r>
            <a:rPr lang="fr-CM" sz="2000" dirty="0" err="1"/>
            <a:t>risk</a:t>
          </a:r>
          <a:r>
            <a:rPr lang="fr-CM" sz="2000" dirty="0"/>
            <a:t> segments</a:t>
          </a:r>
        </a:p>
      </dgm:t>
    </dgm:pt>
    <dgm:pt modelId="{26B5BF77-4112-445D-96D8-97CA41F9EBC1}" type="parTrans" cxnId="{06E717A0-BDE4-4B43-9554-51A19ABD7CC5}">
      <dgm:prSet/>
      <dgm:spPr/>
      <dgm:t>
        <a:bodyPr/>
        <a:lstStyle/>
        <a:p>
          <a:endParaRPr lang="fr-CM"/>
        </a:p>
      </dgm:t>
    </dgm:pt>
    <dgm:pt modelId="{CFCA630C-486B-4E62-86C3-8BA49FC521B8}" type="sibTrans" cxnId="{06E717A0-BDE4-4B43-9554-51A19ABD7CC5}">
      <dgm:prSet/>
      <dgm:spPr/>
      <dgm:t>
        <a:bodyPr/>
        <a:lstStyle/>
        <a:p>
          <a:endParaRPr lang="fr-CM"/>
        </a:p>
      </dgm:t>
    </dgm:pt>
    <dgm:pt modelId="{7DDF4329-F06F-4ECA-85EC-0292A0D5D99B}">
      <dgm:prSet phldrT="[Texte]" custT="1"/>
      <dgm:spPr/>
      <dgm:t>
        <a:bodyPr/>
        <a:lstStyle/>
        <a:p>
          <a:r>
            <a:rPr lang="en-US" sz="1800" dirty="0"/>
            <a:t>Identify correlations between key variables</a:t>
          </a:r>
          <a:endParaRPr lang="fr-CM" sz="1800" dirty="0"/>
        </a:p>
      </dgm:t>
    </dgm:pt>
    <dgm:pt modelId="{DA8E9FFB-7E43-49A2-A3B5-8F4B19C8D7AA}" type="parTrans" cxnId="{D3124DCF-8BD2-43D7-A6AE-8CB143D63F35}">
      <dgm:prSet/>
      <dgm:spPr/>
      <dgm:t>
        <a:bodyPr/>
        <a:lstStyle/>
        <a:p>
          <a:endParaRPr lang="fr-CM"/>
        </a:p>
      </dgm:t>
    </dgm:pt>
    <dgm:pt modelId="{3C1CFF8C-722B-4EEE-8CF7-EAC954F70350}" type="sibTrans" cxnId="{D3124DCF-8BD2-43D7-A6AE-8CB143D63F35}">
      <dgm:prSet/>
      <dgm:spPr/>
      <dgm:t>
        <a:bodyPr/>
        <a:lstStyle/>
        <a:p>
          <a:endParaRPr lang="fr-CM"/>
        </a:p>
      </dgm:t>
    </dgm:pt>
    <dgm:pt modelId="{C29337F1-957C-491E-B8AD-DD238409428F}" type="pres">
      <dgm:prSet presAssocID="{91DA7327-7A84-41AA-A39B-C527E4428C94}" presName="Name0" presStyleCnt="0">
        <dgm:presLayoutVars>
          <dgm:dir/>
          <dgm:animLvl val="lvl"/>
          <dgm:resizeHandles/>
        </dgm:presLayoutVars>
      </dgm:prSet>
      <dgm:spPr/>
    </dgm:pt>
    <dgm:pt modelId="{AFAB4E61-0A21-417F-A868-899CDF432A07}" type="pres">
      <dgm:prSet presAssocID="{4BF6191A-3C8B-408F-A816-CF33B98642D3}" presName="linNode" presStyleCnt="0"/>
      <dgm:spPr/>
    </dgm:pt>
    <dgm:pt modelId="{8D60128A-CBA6-4824-9B72-2AB224FA7E4D}" type="pres">
      <dgm:prSet presAssocID="{4BF6191A-3C8B-408F-A816-CF33B98642D3}" presName="parentShp" presStyleLbl="node1" presStyleIdx="0" presStyleCnt="4">
        <dgm:presLayoutVars>
          <dgm:bulletEnabled val="1"/>
        </dgm:presLayoutVars>
      </dgm:prSet>
      <dgm:spPr/>
    </dgm:pt>
    <dgm:pt modelId="{19AF9DED-6D8D-44F6-AA5C-09BF1CCED640}" type="pres">
      <dgm:prSet presAssocID="{4BF6191A-3C8B-408F-A816-CF33B98642D3}" presName="childShp" presStyleLbl="bgAccFollowNode1" presStyleIdx="0" presStyleCnt="4">
        <dgm:presLayoutVars>
          <dgm:bulletEnabled val="1"/>
        </dgm:presLayoutVars>
      </dgm:prSet>
      <dgm:spPr/>
    </dgm:pt>
    <dgm:pt modelId="{8CC76AEE-E288-4E76-99D0-35B560C9FCF4}" type="pres">
      <dgm:prSet presAssocID="{DA29C874-D55B-4249-AE21-040B2AAE4CF7}" presName="spacing" presStyleCnt="0"/>
      <dgm:spPr/>
    </dgm:pt>
    <dgm:pt modelId="{4A194182-7C46-453E-8BD5-DE697CDE74B6}" type="pres">
      <dgm:prSet presAssocID="{FDB28FB9-36A5-43F9-8A83-AE15C2F8BBF2}" presName="linNode" presStyleCnt="0"/>
      <dgm:spPr/>
    </dgm:pt>
    <dgm:pt modelId="{71968747-82C5-4334-A654-65111F01F745}" type="pres">
      <dgm:prSet presAssocID="{FDB28FB9-36A5-43F9-8A83-AE15C2F8BBF2}" presName="parentShp" presStyleLbl="node1" presStyleIdx="1" presStyleCnt="4">
        <dgm:presLayoutVars>
          <dgm:bulletEnabled val="1"/>
        </dgm:presLayoutVars>
      </dgm:prSet>
      <dgm:spPr/>
    </dgm:pt>
    <dgm:pt modelId="{C6F61EF9-CDC8-4B36-B215-4B40B895D50F}" type="pres">
      <dgm:prSet presAssocID="{FDB28FB9-36A5-43F9-8A83-AE15C2F8BBF2}" presName="childShp" presStyleLbl="bgAccFollowNode1" presStyleIdx="1" presStyleCnt="4">
        <dgm:presLayoutVars>
          <dgm:bulletEnabled val="1"/>
        </dgm:presLayoutVars>
      </dgm:prSet>
      <dgm:spPr/>
    </dgm:pt>
    <dgm:pt modelId="{34F1FE40-E5AA-4DC8-921B-D68C07B3A509}" type="pres">
      <dgm:prSet presAssocID="{59BAE469-69C1-46E4-9F8E-80871A346EEA}" presName="spacing" presStyleCnt="0"/>
      <dgm:spPr/>
    </dgm:pt>
    <dgm:pt modelId="{E5BA2310-698B-4A4B-96BD-7B126551E209}" type="pres">
      <dgm:prSet presAssocID="{0495E8BF-FC35-452B-9E49-8FDE009C5795}" presName="linNode" presStyleCnt="0"/>
      <dgm:spPr/>
    </dgm:pt>
    <dgm:pt modelId="{9FD100F8-E692-4C6B-AC76-A25E68EFAADF}" type="pres">
      <dgm:prSet presAssocID="{0495E8BF-FC35-452B-9E49-8FDE009C5795}" presName="parentShp" presStyleLbl="node1" presStyleIdx="2" presStyleCnt="4">
        <dgm:presLayoutVars>
          <dgm:bulletEnabled val="1"/>
        </dgm:presLayoutVars>
      </dgm:prSet>
      <dgm:spPr/>
    </dgm:pt>
    <dgm:pt modelId="{A2F39438-CAC4-483A-9F18-7D374E456010}" type="pres">
      <dgm:prSet presAssocID="{0495E8BF-FC35-452B-9E49-8FDE009C5795}" presName="childShp" presStyleLbl="bgAccFollowNode1" presStyleIdx="2" presStyleCnt="4">
        <dgm:presLayoutVars>
          <dgm:bulletEnabled val="1"/>
        </dgm:presLayoutVars>
      </dgm:prSet>
      <dgm:spPr/>
    </dgm:pt>
    <dgm:pt modelId="{77019049-5FFA-4575-AE61-E99E67D52FAB}" type="pres">
      <dgm:prSet presAssocID="{76CF8B44-7DCB-4F1E-8162-570AC56E22A9}" presName="spacing" presStyleCnt="0"/>
      <dgm:spPr/>
    </dgm:pt>
    <dgm:pt modelId="{39EA8795-883D-4C2D-BCBE-988D262633A2}" type="pres">
      <dgm:prSet presAssocID="{05AC1859-05F1-4FC7-8A40-FEA60C03514B}" presName="linNode" presStyleCnt="0"/>
      <dgm:spPr/>
    </dgm:pt>
    <dgm:pt modelId="{2F045640-0503-44CA-A94B-740803C58D78}" type="pres">
      <dgm:prSet presAssocID="{05AC1859-05F1-4FC7-8A40-FEA60C03514B}" presName="parentShp" presStyleLbl="node1" presStyleIdx="3" presStyleCnt="4">
        <dgm:presLayoutVars>
          <dgm:bulletEnabled val="1"/>
        </dgm:presLayoutVars>
      </dgm:prSet>
      <dgm:spPr/>
    </dgm:pt>
    <dgm:pt modelId="{F33E81AF-B837-4419-9490-3234D3688413}" type="pres">
      <dgm:prSet presAssocID="{05AC1859-05F1-4FC7-8A40-FEA60C03514B}" presName="childShp" presStyleLbl="bgAccFollowNode1" presStyleIdx="3" presStyleCnt="4">
        <dgm:presLayoutVars>
          <dgm:bulletEnabled val="1"/>
        </dgm:presLayoutVars>
      </dgm:prSet>
      <dgm:spPr/>
    </dgm:pt>
  </dgm:ptLst>
  <dgm:cxnLst>
    <dgm:cxn modelId="{6FB8EF0B-1018-4D64-9898-DBE99D7B1C51}" srcId="{4BF6191A-3C8B-408F-A816-CF33B98642D3}" destId="{5E6973FA-DACA-4507-A9BE-33FCC03B2F17}" srcOrd="1" destOrd="0" parTransId="{92E547E2-A3E5-425D-B580-15F07A35919E}" sibTransId="{46AE1D8D-9035-445F-83D3-CD3E10989A40}"/>
    <dgm:cxn modelId="{7F000210-D348-44C1-97C7-4DB922B7BFD3}" type="presOf" srcId="{07F047F9-F8FE-4E69-8A03-42340C8F53D5}" destId="{C6F61EF9-CDC8-4B36-B215-4B40B895D50F}" srcOrd="0" destOrd="0" presId="urn:microsoft.com/office/officeart/2005/8/layout/vList6"/>
    <dgm:cxn modelId="{C43B6E14-69C0-4FB8-8AFB-601389515912}" type="presOf" srcId="{91DA7327-7A84-41AA-A39B-C527E4428C94}" destId="{C29337F1-957C-491E-B8AD-DD238409428F}" srcOrd="0" destOrd="0" presId="urn:microsoft.com/office/officeart/2005/8/layout/vList6"/>
    <dgm:cxn modelId="{D5D3BA14-789B-4C4F-8DFB-0F21445E18C7}" srcId="{4BF6191A-3C8B-408F-A816-CF33B98642D3}" destId="{3BCD8E9D-9DD7-431D-96E2-846EB0862D0F}" srcOrd="0" destOrd="0" parTransId="{6DC683F4-5D84-40EE-AEEA-0FC1722CAEC8}" sibTransId="{2849AA72-BEBD-4DB6-ABCF-3387F8F4C566}"/>
    <dgm:cxn modelId="{F0E1621D-C4F0-4C63-993F-FA150ECA62EC}" srcId="{91DA7327-7A84-41AA-A39B-C527E4428C94}" destId="{FDB28FB9-36A5-43F9-8A83-AE15C2F8BBF2}" srcOrd="1" destOrd="0" parTransId="{0E2CA35A-A7DA-44D5-859F-64B396E1E14D}" sibTransId="{59BAE469-69C1-46E4-9F8E-80871A346EEA}"/>
    <dgm:cxn modelId="{7BE4C945-4461-414A-B93C-FD263E609DEA}" srcId="{0495E8BF-FC35-452B-9E49-8FDE009C5795}" destId="{9CB1719C-8DCC-4997-A7E3-377F7C61A815}" srcOrd="0" destOrd="0" parTransId="{50620EEF-BC24-4D97-9285-FBCB09942324}" sibTransId="{2D8FA39C-8715-4A90-83F1-2B14B99B6EFF}"/>
    <dgm:cxn modelId="{0C530F47-87D5-4B69-B896-2634E8E3D82A}" srcId="{FDB28FB9-36A5-43F9-8A83-AE15C2F8BBF2}" destId="{07F047F9-F8FE-4E69-8A03-42340C8F53D5}" srcOrd="0" destOrd="0" parTransId="{2BAC32E0-D8C9-4CEF-9D68-D2DBF4904BCB}" sibTransId="{CB5D5938-A6CC-4C55-AB4C-3E3069352726}"/>
    <dgm:cxn modelId="{06F55850-B76A-4985-B1BF-3286C8DE0136}" srcId="{91DA7327-7A84-41AA-A39B-C527E4428C94}" destId="{05AC1859-05F1-4FC7-8A40-FEA60C03514B}" srcOrd="3" destOrd="0" parTransId="{A51A6A31-9FEF-4AF3-9C8F-A174AFDEC6C7}" sibTransId="{95472378-7A79-482D-9867-DFA2C547111D}"/>
    <dgm:cxn modelId="{944E0175-0FD4-4694-A49C-E0AE597BBEF3}" type="presOf" srcId="{4BF6191A-3C8B-408F-A816-CF33B98642D3}" destId="{8D60128A-CBA6-4824-9B72-2AB224FA7E4D}" srcOrd="0" destOrd="0" presId="urn:microsoft.com/office/officeart/2005/8/layout/vList6"/>
    <dgm:cxn modelId="{82002A57-7F7E-41D4-9124-D3BCB538CA80}" type="presOf" srcId="{9CB1719C-8DCC-4997-A7E3-377F7C61A815}" destId="{A2F39438-CAC4-483A-9F18-7D374E456010}" srcOrd="0" destOrd="0" presId="urn:microsoft.com/office/officeart/2005/8/layout/vList6"/>
    <dgm:cxn modelId="{3A8EA679-87B5-4C70-A586-54F5D35BA0AB}" type="presOf" srcId="{7DDF4329-F06F-4ECA-85EC-0292A0D5D99B}" destId="{C6F61EF9-CDC8-4B36-B215-4B40B895D50F}" srcOrd="0" destOrd="1" presId="urn:microsoft.com/office/officeart/2005/8/layout/vList6"/>
    <dgm:cxn modelId="{14C26B83-76DE-42FF-B0B1-80A4E814D9EC}" type="presOf" srcId="{0495E8BF-FC35-452B-9E49-8FDE009C5795}" destId="{9FD100F8-E692-4C6B-AC76-A25E68EFAADF}" srcOrd="0" destOrd="0" presId="urn:microsoft.com/office/officeart/2005/8/layout/vList6"/>
    <dgm:cxn modelId="{4F02369D-FAE8-4633-951D-30CC4F44C453}" type="presOf" srcId="{5E6973FA-DACA-4507-A9BE-33FCC03B2F17}" destId="{19AF9DED-6D8D-44F6-AA5C-09BF1CCED640}" srcOrd="0" destOrd="1" presId="urn:microsoft.com/office/officeart/2005/8/layout/vList6"/>
    <dgm:cxn modelId="{84D5519D-2A07-4F23-BC17-FDA9644CBA49}" type="presOf" srcId="{3BCD8E9D-9DD7-431D-96E2-846EB0862D0F}" destId="{19AF9DED-6D8D-44F6-AA5C-09BF1CCED640}" srcOrd="0" destOrd="0" presId="urn:microsoft.com/office/officeart/2005/8/layout/vList6"/>
    <dgm:cxn modelId="{06E717A0-BDE4-4B43-9554-51A19ABD7CC5}" srcId="{0495E8BF-FC35-452B-9E49-8FDE009C5795}" destId="{8249E28F-EA91-46C7-8B23-3217EBC22543}" srcOrd="1" destOrd="0" parTransId="{26B5BF77-4112-445D-96D8-97CA41F9EBC1}" sibTransId="{CFCA630C-486B-4E62-86C3-8BA49FC521B8}"/>
    <dgm:cxn modelId="{CEDF1CA9-6554-4FF4-A14E-D9492E52D215}" type="presOf" srcId="{DEB312DE-2C57-493B-AA93-0DC647F843E8}" destId="{F33E81AF-B837-4419-9490-3234D3688413}" srcOrd="0" destOrd="0" presId="urn:microsoft.com/office/officeart/2005/8/layout/vList6"/>
    <dgm:cxn modelId="{2F8635B2-FEBA-499F-85BE-2A6791F4CCE8}" type="presOf" srcId="{05AC1859-05F1-4FC7-8A40-FEA60C03514B}" destId="{2F045640-0503-44CA-A94B-740803C58D78}" srcOrd="0" destOrd="0" presId="urn:microsoft.com/office/officeart/2005/8/layout/vList6"/>
    <dgm:cxn modelId="{D3124DCF-8BD2-43D7-A6AE-8CB143D63F35}" srcId="{FDB28FB9-36A5-43F9-8A83-AE15C2F8BBF2}" destId="{7DDF4329-F06F-4ECA-85EC-0292A0D5D99B}" srcOrd="1" destOrd="0" parTransId="{DA8E9FFB-7E43-49A2-A3B5-8F4B19C8D7AA}" sibTransId="{3C1CFF8C-722B-4EEE-8CF7-EAC954F70350}"/>
    <dgm:cxn modelId="{A30908D0-7BF1-4EAE-A753-8BCF3C2A5963}" type="presOf" srcId="{8249E28F-EA91-46C7-8B23-3217EBC22543}" destId="{A2F39438-CAC4-483A-9F18-7D374E456010}" srcOrd="0" destOrd="1" presId="urn:microsoft.com/office/officeart/2005/8/layout/vList6"/>
    <dgm:cxn modelId="{BDD0ACE7-6B66-4236-B7A1-E51250641307}" type="presOf" srcId="{FDB28FB9-36A5-43F9-8A83-AE15C2F8BBF2}" destId="{71968747-82C5-4334-A654-65111F01F745}" srcOrd="0" destOrd="0" presId="urn:microsoft.com/office/officeart/2005/8/layout/vList6"/>
    <dgm:cxn modelId="{D96C3BEC-57AE-4F93-80B9-EF8556D36AE1}" srcId="{91DA7327-7A84-41AA-A39B-C527E4428C94}" destId="{4BF6191A-3C8B-408F-A816-CF33B98642D3}" srcOrd="0" destOrd="0" parTransId="{A6C2535A-CB78-4F29-9BB9-5623F8FECE03}" sibTransId="{DA29C874-D55B-4249-AE21-040B2AAE4CF7}"/>
    <dgm:cxn modelId="{322544F9-3847-46E1-B0B9-DEFBCF3E1B73}" srcId="{05AC1859-05F1-4FC7-8A40-FEA60C03514B}" destId="{DEB312DE-2C57-493B-AA93-0DC647F843E8}" srcOrd="0" destOrd="0" parTransId="{7F5C133E-CFB3-42F8-859B-A6ADFD9A6513}" sibTransId="{BB3D4B7A-40DA-4E07-869F-D982DA50477C}"/>
    <dgm:cxn modelId="{E4CDF1FC-DEEA-4335-B8FD-D316936639FB}" srcId="{91DA7327-7A84-41AA-A39B-C527E4428C94}" destId="{0495E8BF-FC35-452B-9E49-8FDE009C5795}" srcOrd="2" destOrd="0" parTransId="{F7C19BC7-E69E-43DB-A8EF-F2962DA2DDD0}" sibTransId="{76CF8B44-7DCB-4F1E-8162-570AC56E22A9}"/>
    <dgm:cxn modelId="{8D6FEA94-8E15-489C-9C80-0958A976227D}" type="presParOf" srcId="{C29337F1-957C-491E-B8AD-DD238409428F}" destId="{AFAB4E61-0A21-417F-A868-899CDF432A07}" srcOrd="0" destOrd="0" presId="urn:microsoft.com/office/officeart/2005/8/layout/vList6"/>
    <dgm:cxn modelId="{3BBCE9DF-1E3D-481F-8893-EE70D920A24C}" type="presParOf" srcId="{AFAB4E61-0A21-417F-A868-899CDF432A07}" destId="{8D60128A-CBA6-4824-9B72-2AB224FA7E4D}" srcOrd="0" destOrd="0" presId="urn:microsoft.com/office/officeart/2005/8/layout/vList6"/>
    <dgm:cxn modelId="{A4CEB80D-6E7F-4575-8748-3D2B6554F5B7}" type="presParOf" srcId="{AFAB4E61-0A21-417F-A868-899CDF432A07}" destId="{19AF9DED-6D8D-44F6-AA5C-09BF1CCED640}" srcOrd="1" destOrd="0" presId="urn:microsoft.com/office/officeart/2005/8/layout/vList6"/>
    <dgm:cxn modelId="{CCC46BDB-6916-4415-9491-1DE9BED79848}" type="presParOf" srcId="{C29337F1-957C-491E-B8AD-DD238409428F}" destId="{8CC76AEE-E288-4E76-99D0-35B560C9FCF4}" srcOrd="1" destOrd="0" presId="urn:microsoft.com/office/officeart/2005/8/layout/vList6"/>
    <dgm:cxn modelId="{99AA466D-B18F-4447-99C5-6F8E55779857}" type="presParOf" srcId="{C29337F1-957C-491E-B8AD-DD238409428F}" destId="{4A194182-7C46-453E-8BD5-DE697CDE74B6}" srcOrd="2" destOrd="0" presId="urn:microsoft.com/office/officeart/2005/8/layout/vList6"/>
    <dgm:cxn modelId="{991E230F-7E7B-4A5F-9084-FFD2F3AA9858}" type="presParOf" srcId="{4A194182-7C46-453E-8BD5-DE697CDE74B6}" destId="{71968747-82C5-4334-A654-65111F01F745}" srcOrd="0" destOrd="0" presId="urn:microsoft.com/office/officeart/2005/8/layout/vList6"/>
    <dgm:cxn modelId="{25E13667-BE8E-4AE4-8822-99C8735EEB5B}" type="presParOf" srcId="{4A194182-7C46-453E-8BD5-DE697CDE74B6}" destId="{C6F61EF9-CDC8-4B36-B215-4B40B895D50F}" srcOrd="1" destOrd="0" presId="urn:microsoft.com/office/officeart/2005/8/layout/vList6"/>
    <dgm:cxn modelId="{A9B93AB8-5CA6-425E-BDAB-039F81CF36D7}" type="presParOf" srcId="{C29337F1-957C-491E-B8AD-DD238409428F}" destId="{34F1FE40-E5AA-4DC8-921B-D68C07B3A509}" srcOrd="3" destOrd="0" presId="urn:microsoft.com/office/officeart/2005/8/layout/vList6"/>
    <dgm:cxn modelId="{9BB2F513-6D94-43D9-B7C6-600AEB65B208}" type="presParOf" srcId="{C29337F1-957C-491E-B8AD-DD238409428F}" destId="{E5BA2310-698B-4A4B-96BD-7B126551E209}" srcOrd="4" destOrd="0" presId="urn:microsoft.com/office/officeart/2005/8/layout/vList6"/>
    <dgm:cxn modelId="{BEF83C10-447F-4B84-8833-9073BA3EBEC0}" type="presParOf" srcId="{E5BA2310-698B-4A4B-96BD-7B126551E209}" destId="{9FD100F8-E692-4C6B-AC76-A25E68EFAADF}" srcOrd="0" destOrd="0" presId="urn:microsoft.com/office/officeart/2005/8/layout/vList6"/>
    <dgm:cxn modelId="{3B2FC990-BBCF-415B-ABD2-43A7042097F6}" type="presParOf" srcId="{E5BA2310-698B-4A4B-96BD-7B126551E209}" destId="{A2F39438-CAC4-483A-9F18-7D374E456010}" srcOrd="1" destOrd="0" presId="urn:microsoft.com/office/officeart/2005/8/layout/vList6"/>
    <dgm:cxn modelId="{9D3311DC-F36E-448C-AC85-B48809B606D2}" type="presParOf" srcId="{C29337F1-957C-491E-B8AD-DD238409428F}" destId="{77019049-5FFA-4575-AE61-E99E67D52FAB}" srcOrd="5" destOrd="0" presId="urn:microsoft.com/office/officeart/2005/8/layout/vList6"/>
    <dgm:cxn modelId="{1A7007FA-54BB-4611-AAE9-AADA787C2D7E}" type="presParOf" srcId="{C29337F1-957C-491E-B8AD-DD238409428F}" destId="{39EA8795-883D-4C2D-BCBE-988D262633A2}" srcOrd="6" destOrd="0" presId="urn:microsoft.com/office/officeart/2005/8/layout/vList6"/>
    <dgm:cxn modelId="{35A9B0B2-A8C8-4EC5-BD59-2E20A5E1F83C}" type="presParOf" srcId="{39EA8795-883D-4C2D-BCBE-988D262633A2}" destId="{2F045640-0503-44CA-A94B-740803C58D78}" srcOrd="0" destOrd="0" presId="urn:microsoft.com/office/officeart/2005/8/layout/vList6"/>
    <dgm:cxn modelId="{C6B37532-CF62-469C-9FB0-D5EBE4A59A7E}" type="presParOf" srcId="{39EA8795-883D-4C2D-BCBE-988D262633A2}" destId="{F33E81AF-B837-4419-9490-3234D368841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D338DE-A765-4E90-83F3-DDA5FB75FB85}" type="doc">
      <dgm:prSet loTypeId="urn:microsoft.com/office/officeart/2005/8/layout/vList6" loCatId="list" qsTypeId="urn:microsoft.com/office/officeart/2005/8/quickstyle/simple1" qsCatId="simple" csTypeId="urn:microsoft.com/office/officeart/2005/8/colors/accent2_2" csCatId="accent2" phldr="1"/>
      <dgm:spPr/>
      <dgm:t>
        <a:bodyPr/>
        <a:lstStyle/>
        <a:p>
          <a:endParaRPr lang="fr-CM"/>
        </a:p>
      </dgm:t>
    </dgm:pt>
    <dgm:pt modelId="{7CC3987F-D02F-4E01-8DA4-07164435D25B}">
      <dgm:prSet phldrT="[Texte]"/>
      <dgm:spPr/>
      <dgm:t>
        <a:bodyPr/>
        <a:lstStyle/>
        <a:p>
          <a:r>
            <a:rPr lang="fr-CM" b="1" i="0" dirty="0" err="1"/>
            <a:t>Integrity</a:t>
          </a:r>
          <a:r>
            <a:rPr lang="fr-CM" b="1" i="0" dirty="0"/>
            <a:t> Validation</a:t>
          </a:r>
          <a:endParaRPr lang="fr-CM" dirty="0"/>
        </a:p>
      </dgm:t>
    </dgm:pt>
    <dgm:pt modelId="{662F478D-05F5-4ED7-A170-6EBB88069690}" type="parTrans" cxnId="{56A27891-265B-4867-9667-AAA9225FA0F8}">
      <dgm:prSet/>
      <dgm:spPr/>
      <dgm:t>
        <a:bodyPr/>
        <a:lstStyle/>
        <a:p>
          <a:endParaRPr lang="fr-CM"/>
        </a:p>
      </dgm:t>
    </dgm:pt>
    <dgm:pt modelId="{9FF00273-E1F1-4B0F-9E04-6C086688FBC8}" type="sibTrans" cxnId="{56A27891-265B-4867-9667-AAA9225FA0F8}">
      <dgm:prSet/>
      <dgm:spPr/>
      <dgm:t>
        <a:bodyPr/>
        <a:lstStyle/>
        <a:p>
          <a:endParaRPr lang="fr-CM"/>
        </a:p>
      </dgm:t>
    </dgm:pt>
    <dgm:pt modelId="{80413A57-3530-42B1-A3D7-0C75DC7C3C00}">
      <dgm:prSet phldrT="[Texte]"/>
      <dgm:spPr/>
      <dgm:t>
        <a:bodyPr/>
        <a:lstStyle/>
        <a:p>
          <a:r>
            <a:rPr lang="en-US" b="0" i="0" dirty="0"/>
            <a:t>No incomplete records were identified during the null value check. This ensures that the analysis is performed on a complete dataset, without bias induced by missing data.</a:t>
          </a:r>
          <a:endParaRPr lang="fr-CM" dirty="0"/>
        </a:p>
      </dgm:t>
    </dgm:pt>
    <dgm:pt modelId="{F5D0F0BD-A620-4E07-A122-30406C101973}" type="parTrans" cxnId="{CD75090E-7289-4AD4-845F-43616EE457F2}">
      <dgm:prSet/>
      <dgm:spPr/>
      <dgm:t>
        <a:bodyPr/>
        <a:lstStyle/>
        <a:p>
          <a:endParaRPr lang="fr-CM"/>
        </a:p>
      </dgm:t>
    </dgm:pt>
    <dgm:pt modelId="{C7D49456-D4C4-4FC7-9062-7F578AA14368}" type="sibTrans" cxnId="{CD75090E-7289-4AD4-845F-43616EE457F2}">
      <dgm:prSet/>
      <dgm:spPr/>
      <dgm:t>
        <a:bodyPr/>
        <a:lstStyle/>
        <a:p>
          <a:endParaRPr lang="fr-CM"/>
        </a:p>
      </dgm:t>
    </dgm:pt>
    <dgm:pt modelId="{4E208A3C-41FA-4C49-8CFC-41B54186908E}">
      <dgm:prSet phldrT="[Texte]"/>
      <dgm:spPr/>
      <dgm:t>
        <a:bodyPr/>
        <a:lstStyle/>
        <a:p>
          <a:r>
            <a:rPr lang="fr-CM" b="1" i="0" dirty="0"/>
            <a:t>Type Check</a:t>
          </a:r>
          <a:endParaRPr lang="fr-CM" dirty="0"/>
        </a:p>
      </dgm:t>
    </dgm:pt>
    <dgm:pt modelId="{F696D84E-B4A5-4598-AFFB-65695D1DCD38}" type="parTrans" cxnId="{9ECC1254-D8B2-4FF8-9C94-6BB60BA7C01D}">
      <dgm:prSet/>
      <dgm:spPr/>
      <dgm:t>
        <a:bodyPr/>
        <a:lstStyle/>
        <a:p>
          <a:endParaRPr lang="fr-CM"/>
        </a:p>
      </dgm:t>
    </dgm:pt>
    <dgm:pt modelId="{90AEABF7-034F-44DB-951C-91C604583DBE}" type="sibTrans" cxnId="{9ECC1254-D8B2-4FF8-9C94-6BB60BA7C01D}">
      <dgm:prSet/>
      <dgm:spPr/>
      <dgm:t>
        <a:bodyPr/>
        <a:lstStyle/>
        <a:p>
          <a:endParaRPr lang="fr-CM"/>
        </a:p>
      </dgm:t>
    </dgm:pt>
    <dgm:pt modelId="{A950F049-6545-4185-B604-7EE1327FD2DD}">
      <dgm:prSet phldrT="[Texte]"/>
      <dgm:spPr/>
      <dgm:t>
        <a:bodyPr/>
        <a:lstStyle/>
        <a:p>
          <a:r>
            <a:rPr lang="en-US" b="0" i="0" dirty="0"/>
            <a:t>The check confirmed that numeric and categorical data were correctly defined</a:t>
          </a:r>
          <a:endParaRPr lang="fr-CM" dirty="0"/>
        </a:p>
      </dgm:t>
    </dgm:pt>
    <dgm:pt modelId="{2029C594-70E5-4899-A09F-B27E4C5F284E}" type="parTrans" cxnId="{D8B06EF1-91A2-4E2F-BFA2-7E72850AA9C3}">
      <dgm:prSet/>
      <dgm:spPr/>
      <dgm:t>
        <a:bodyPr/>
        <a:lstStyle/>
        <a:p>
          <a:endParaRPr lang="fr-CM"/>
        </a:p>
      </dgm:t>
    </dgm:pt>
    <dgm:pt modelId="{97C5EC1F-AAB2-42A7-8A7F-5A729EAF02CA}" type="sibTrans" cxnId="{D8B06EF1-91A2-4E2F-BFA2-7E72850AA9C3}">
      <dgm:prSet/>
      <dgm:spPr/>
      <dgm:t>
        <a:bodyPr/>
        <a:lstStyle/>
        <a:p>
          <a:endParaRPr lang="fr-CM"/>
        </a:p>
      </dgm:t>
    </dgm:pt>
    <dgm:pt modelId="{3713C3B3-CB59-4A91-AA21-D90442D4645C}">
      <dgm:prSet phldrT="[Texte]"/>
      <dgm:spPr/>
      <dgm:t>
        <a:bodyPr/>
        <a:lstStyle/>
        <a:p>
          <a:r>
            <a:rPr lang="fr-CM" b="1" i="0" dirty="0"/>
            <a:t>Duplicate</a:t>
          </a:r>
          <a:endParaRPr lang="fr-CM" dirty="0"/>
        </a:p>
      </dgm:t>
    </dgm:pt>
    <dgm:pt modelId="{C1B0288F-F1E4-4499-B6AA-E90444B1E541}" type="parTrans" cxnId="{655265D3-FA92-4363-ADCE-236A8E197BFB}">
      <dgm:prSet/>
      <dgm:spPr/>
      <dgm:t>
        <a:bodyPr/>
        <a:lstStyle/>
        <a:p>
          <a:endParaRPr lang="fr-CM"/>
        </a:p>
      </dgm:t>
    </dgm:pt>
    <dgm:pt modelId="{5EA98619-F882-42F8-9F5E-C3D779F5264B}" type="sibTrans" cxnId="{655265D3-FA92-4363-ADCE-236A8E197BFB}">
      <dgm:prSet/>
      <dgm:spPr/>
      <dgm:t>
        <a:bodyPr/>
        <a:lstStyle/>
        <a:p>
          <a:endParaRPr lang="fr-CM"/>
        </a:p>
      </dgm:t>
    </dgm:pt>
    <dgm:pt modelId="{6EBA3E05-7F58-4683-A212-61C2F3F2FC88}">
      <dgm:prSet phldrT="[Texte]"/>
      <dgm:spPr/>
      <dgm:t>
        <a:bodyPr/>
        <a:lstStyle/>
        <a:p>
          <a:r>
            <a:rPr lang="en-US" b="0" i="0" dirty="0"/>
            <a:t>No duplicates were present in the dataset. This ensures the reliability of aggregations and avoids bias during analysis.</a:t>
          </a:r>
          <a:endParaRPr lang="fr-CM" dirty="0"/>
        </a:p>
      </dgm:t>
    </dgm:pt>
    <dgm:pt modelId="{BD70CB50-CCFB-4ED7-8D74-EFAC33643CDC}" type="parTrans" cxnId="{8DEB446F-DC9D-41B6-BA87-435129D6547E}">
      <dgm:prSet/>
      <dgm:spPr/>
      <dgm:t>
        <a:bodyPr/>
        <a:lstStyle/>
        <a:p>
          <a:endParaRPr lang="fr-CM"/>
        </a:p>
      </dgm:t>
    </dgm:pt>
    <dgm:pt modelId="{EC35A648-C19D-4E66-ADD1-21138E0BB488}" type="sibTrans" cxnId="{8DEB446F-DC9D-41B6-BA87-435129D6547E}">
      <dgm:prSet/>
      <dgm:spPr/>
      <dgm:t>
        <a:bodyPr/>
        <a:lstStyle/>
        <a:p>
          <a:endParaRPr lang="fr-CM"/>
        </a:p>
      </dgm:t>
    </dgm:pt>
    <dgm:pt modelId="{65AF26AA-9B11-44C5-B7E7-C837F32F2797}" type="pres">
      <dgm:prSet presAssocID="{38D338DE-A765-4E90-83F3-DDA5FB75FB85}" presName="Name0" presStyleCnt="0">
        <dgm:presLayoutVars>
          <dgm:dir/>
          <dgm:animLvl val="lvl"/>
          <dgm:resizeHandles/>
        </dgm:presLayoutVars>
      </dgm:prSet>
      <dgm:spPr/>
    </dgm:pt>
    <dgm:pt modelId="{7C2BDA1A-4597-4F40-97D9-229E170F2CB0}" type="pres">
      <dgm:prSet presAssocID="{7CC3987F-D02F-4E01-8DA4-07164435D25B}" presName="linNode" presStyleCnt="0"/>
      <dgm:spPr/>
    </dgm:pt>
    <dgm:pt modelId="{9E6C7DA7-DD31-4D79-8341-5BEFBE1D04E4}" type="pres">
      <dgm:prSet presAssocID="{7CC3987F-D02F-4E01-8DA4-07164435D25B}" presName="parentShp" presStyleLbl="node1" presStyleIdx="0" presStyleCnt="3" custScaleX="77273" custScaleY="85152">
        <dgm:presLayoutVars>
          <dgm:bulletEnabled val="1"/>
        </dgm:presLayoutVars>
      </dgm:prSet>
      <dgm:spPr/>
    </dgm:pt>
    <dgm:pt modelId="{C52FADEC-1BE7-4911-9BBC-313DD0BD49C5}" type="pres">
      <dgm:prSet presAssocID="{7CC3987F-D02F-4E01-8DA4-07164435D25B}" presName="childShp" presStyleLbl="bgAccFollowNode1" presStyleIdx="0" presStyleCnt="3">
        <dgm:presLayoutVars>
          <dgm:bulletEnabled val="1"/>
        </dgm:presLayoutVars>
      </dgm:prSet>
      <dgm:spPr/>
    </dgm:pt>
    <dgm:pt modelId="{F536FB86-524D-4DAA-881C-FC9DE8473299}" type="pres">
      <dgm:prSet presAssocID="{9FF00273-E1F1-4B0F-9E04-6C086688FBC8}" presName="spacing" presStyleCnt="0"/>
      <dgm:spPr/>
    </dgm:pt>
    <dgm:pt modelId="{E5911B65-9941-4397-A026-E08597BF0495}" type="pres">
      <dgm:prSet presAssocID="{4E208A3C-41FA-4C49-8CFC-41B54186908E}" presName="linNode" presStyleCnt="0"/>
      <dgm:spPr/>
    </dgm:pt>
    <dgm:pt modelId="{9D1F3154-19BB-4D88-BCB5-2133DE637540}" type="pres">
      <dgm:prSet presAssocID="{4E208A3C-41FA-4C49-8CFC-41B54186908E}" presName="parentShp" presStyleLbl="node1" presStyleIdx="1" presStyleCnt="3" custScaleX="81818" custScaleY="70877">
        <dgm:presLayoutVars>
          <dgm:bulletEnabled val="1"/>
        </dgm:presLayoutVars>
      </dgm:prSet>
      <dgm:spPr/>
    </dgm:pt>
    <dgm:pt modelId="{775060AC-0144-4A9A-9154-17AF51310BF4}" type="pres">
      <dgm:prSet presAssocID="{4E208A3C-41FA-4C49-8CFC-41B54186908E}" presName="childShp" presStyleLbl="bgAccFollowNode1" presStyleIdx="1" presStyleCnt="3">
        <dgm:presLayoutVars>
          <dgm:bulletEnabled val="1"/>
        </dgm:presLayoutVars>
      </dgm:prSet>
      <dgm:spPr/>
    </dgm:pt>
    <dgm:pt modelId="{103811EF-D300-4AA1-BA33-EB56A2A65EFC}" type="pres">
      <dgm:prSet presAssocID="{90AEABF7-034F-44DB-951C-91C604583DBE}" presName="spacing" presStyleCnt="0"/>
      <dgm:spPr/>
    </dgm:pt>
    <dgm:pt modelId="{11F68D03-CEBA-4A9B-8603-BFED6578DBAE}" type="pres">
      <dgm:prSet presAssocID="{3713C3B3-CB59-4A91-AA21-D90442D4645C}" presName="linNode" presStyleCnt="0"/>
      <dgm:spPr/>
    </dgm:pt>
    <dgm:pt modelId="{2B240371-2255-4763-AC70-5D15F9233E20}" type="pres">
      <dgm:prSet presAssocID="{3713C3B3-CB59-4A91-AA21-D90442D4645C}" presName="parentShp" presStyleLbl="node1" presStyleIdx="2" presStyleCnt="3" custScaleX="77273" custScaleY="66888">
        <dgm:presLayoutVars>
          <dgm:bulletEnabled val="1"/>
        </dgm:presLayoutVars>
      </dgm:prSet>
      <dgm:spPr/>
    </dgm:pt>
    <dgm:pt modelId="{F8DB6D0D-E888-4860-ADAA-E9A899D20D42}" type="pres">
      <dgm:prSet presAssocID="{3713C3B3-CB59-4A91-AA21-D90442D4645C}" presName="childShp" presStyleLbl="bgAccFollowNode1" presStyleIdx="2" presStyleCnt="3">
        <dgm:presLayoutVars>
          <dgm:bulletEnabled val="1"/>
        </dgm:presLayoutVars>
      </dgm:prSet>
      <dgm:spPr/>
    </dgm:pt>
  </dgm:ptLst>
  <dgm:cxnLst>
    <dgm:cxn modelId="{CD75090E-7289-4AD4-845F-43616EE457F2}" srcId="{7CC3987F-D02F-4E01-8DA4-07164435D25B}" destId="{80413A57-3530-42B1-A3D7-0C75DC7C3C00}" srcOrd="0" destOrd="0" parTransId="{F5D0F0BD-A620-4E07-A122-30406C101973}" sibTransId="{C7D49456-D4C4-4FC7-9062-7F578AA14368}"/>
    <dgm:cxn modelId="{BE681525-DA77-46A3-8122-32AB3DA04233}" type="presOf" srcId="{A950F049-6545-4185-B604-7EE1327FD2DD}" destId="{775060AC-0144-4A9A-9154-17AF51310BF4}" srcOrd="0" destOrd="0" presId="urn:microsoft.com/office/officeart/2005/8/layout/vList6"/>
    <dgm:cxn modelId="{A3589948-BC7C-478F-B698-64F10E1B38F8}" type="presOf" srcId="{6EBA3E05-7F58-4683-A212-61C2F3F2FC88}" destId="{F8DB6D0D-E888-4860-ADAA-E9A899D20D42}" srcOrd="0" destOrd="0" presId="urn:microsoft.com/office/officeart/2005/8/layout/vList6"/>
    <dgm:cxn modelId="{BD27F949-15A8-4DC8-B9F4-44E7DFF0E18F}" type="presOf" srcId="{4E208A3C-41FA-4C49-8CFC-41B54186908E}" destId="{9D1F3154-19BB-4D88-BCB5-2133DE637540}" srcOrd="0" destOrd="0" presId="urn:microsoft.com/office/officeart/2005/8/layout/vList6"/>
    <dgm:cxn modelId="{17C07C4A-2F4D-4551-BE15-2E1DC2D94C6C}" type="presOf" srcId="{7CC3987F-D02F-4E01-8DA4-07164435D25B}" destId="{9E6C7DA7-DD31-4D79-8341-5BEFBE1D04E4}" srcOrd="0" destOrd="0" presId="urn:microsoft.com/office/officeart/2005/8/layout/vList6"/>
    <dgm:cxn modelId="{8DEB446F-DC9D-41B6-BA87-435129D6547E}" srcId="{3713C3B3-CB59-4A91-AA21-D90442D4645C}" destId="{6EBA3E05-7F58-4683-A212-61C2F3F2FC88}" srcOrd="0" destOrd="0" parTransId="{BD70CB50-CCFB-4ED7-8D74-EFAC33643CDC}" sibTransId="{EC35A648-C19D-4E66-ADD1-21138E0BB488}"/>
    <dgm:cxn modelId="{9ECC1254-D8B2-4FF8-9C94-6BB60BA7C01D}" srcId="{38D338DE-A765-4E90-83F3-DDA5FB75FB85}" destId="{4E208A3C-41FA-4C49-8CFC-41B54186908E}" srcOrd="1" destOrd="0" parTransId="{F696D84E-B4A5-4598-AFFB-65695D1DCD38}" sibTransId="{90AEABF7-034F-44DB-951C-91C604583DBE}"/>
    <dgm:cxn modelId="{E394A276-3258-4210-B75B-2ECFE1C7CFC2}" type="presOf" srcId="{80413A57-3530-42B1-A3D7-0C75DC7C3C00}" destId="{C52FADEC-1BE7-4911-9BBC-313DD0BD49C5}" srcOrd="0" destOrd="0" presId="urn:microsoft.com/office/officeart/2005/8/layout/vList6"/>
    <dgm:cxn modelId="{CA509378-DEB4-41B2-B5B9-1A8990D8A5E7}" type="presOf" srcId="{38D338DE-A765-4E90-83F3-DDA5FB75FB85}" destId="{65AF26AA-9B11-44C5-B7E7-C837F32F2797}" srcOrd="0" destOrd="0" presId="urn:microsoft.com/office/officeart/2005/8/layout/vList6"/>
    <dgm:cxn modelId="{56A27891-265B-4867-9667-AAA9225FA0F8}" srcId="{38D338DE-A765-4E90-83F3-DDA5FB75FB85}" destId="{7CC3987F-D02F-4E01-8DA4-07164435D25B}" srcOrd="0" destOrd="0" parTransId="{662F478D-05F5-4ED7-A170-6EBB88069690}" sibTransId="{9FF00273-E1F1-4B0F-9E04-6C086688FBC8}"/>
    <dgm:cxn modelId="{2ED71E92-E9C0-4408-8318-A6DA8C095750}" type="presOf" srcId="{3713C3B3-CB59-4A91-AA21-D90442D4645C}" destId="{2B240371-2255-4763-AC70-5D15F9233E20}" srcOrd="0" destOrd="0" presId="urn:microsoft.com/office/officeart/2005/8/layout/vList6"/>
    <dgm:cxn modelId="{655265D3-FA92-4363-ADCE-236A8E197BFB}" srcId="{38D338DE-A765-4E90-83F3-DDA5FB75FB85}" destId="{3713C3B3-CB59-4A91-AA21-D90442D4645C}" srcOrd="2" destOrd="0" parTransId="{C1B0288F-F1E4-4499-B6AA-E90444B1E541}" sibTransId="{5EA98619-F882-42F8-9F5E-C3D779F5264B}"/>
    <dgm:cxn modelId="{D8B06EF1-91A2-4E2F-BFA2-7E72850AA9C3}" srcId="{4E208A3C-41FA-4C49-8CFC-41B54186908E}" destId="{A950F049-6545-4185-B604-7EE1327FD2DD}" srcOrd="0" destOrd="0" parTransId="{2029C594-70E5-4899-A09F-B27E4C5F284E}" sibTransId="{97C5EC1F-AAB2-42A7-8A7F-5A729EAF02CA}"/>
    <dgm:cxn modelId="{4F4F934C-9374-4541-B5D0-9DF5466F990C}" type="presParOf" srcId="{65AF26AA-9B11-44C5-B7E7-C837F32F2797}" destId="{7C2BDA1A-4597-4F40-97D9-229E170F2CB0}" srcOrd="0" destOrd="0" presId="urn:microsoft.com/office/officeart/2005/8/layout/vList6"/>
    <dgm:cxn modelId="{AEB9E470-461E-470B-9B83-E6A23E72720E}" type="presParOf" srcId="{7C2BDA1A-4597-4F40-97D9-229E170F2CB0}" destId="{9E6C7DA7-DD31-4D79-8341-5BEFBE1D04E4}" srcOrd="0" destOrd="0" presId="urn:microsoft.com/office/officeart/2005/8/layout/vList6"/>
    <dgm:cxn modelId="{5E78F1FF-3E94-422E-98B4-1655E8EE9078}" type="presParOf" srcId="{7C2BDA1A-4597-4F40-97D9-229E170F2CB0}" destId="{C52FADEC-1BE7-4911-9BBC-313DD0BD49C5}" srcOrd="1" destOrd="0" presId="urn:microsoft.com/office/officeart/2005/8/layout/vList6"/>
    <dgm:cxn modelId="{01D18601-9B60-4137-9526-3EF181336292}" type="presParOf" srcId="{65AF26AA-9B11-44C5-B7E7-C837F32F2797}" destId="{F536FB86-524D-4DAA-881C-FC9DE8473299}" srcOrd="1" destOrd="0" presId="urn:microsoft.com/office/officeart/2005/8/layout/vList6"/>
    <dgm:cxn modelId="{1E7C2318-0148-4332-94AF-ED7145CA42CE}" type="presParOf" srcId="{65AF26AA-9B11-44C5-B7E7-C837F32F2797}" destId="{E5911B65-9941-4397-A026-E08597BF0495}" srcOrd="2" destOrd="0" presId="urn:microsoft.com/office/officeart/2005/8/layout/vList6"/>
    <dgm:cxn modelId="{2048062E-0D17-45DF-97DC-A3B4712415AC}" type="presParOf" srcId="{E5911B65-9941-4397-A026-E08597BF0495}" destId="{9D1F3154-19BB-4D88-BCB5-2133DE637540}" srcOrd="0" destOrd="0" presId="urn:microsoft.com/office/officeart/2005/8/layout/vList6"/>
    <dgm:cxn modelId="{B954AC00-CE0B-4A7E-B631-A95FD4C3340A}" type="presParOf" srcId="{E5911B65-9941-4397-A026-E08597BF0495}" destId="{775060AC-0144-4A9A-9154-17AF51310BF4}" srcOrd="1" destOrd="0" presId="urn:microsoft.com/office/officeart/2005/8/layout/vList6"/>
    <dgm:cxn modelId="{3CBEEFD3-93FC-47B2-8C8E-43FA84FB0177}" type="presParOf" srcId="{65AF26AA-9B11-44C5-B7E7-C837F32F2797}" destId="{103811EF-D300-4AA1-BA33-EB56A2A65EFC}" srcOrd="3" destOrd="0" presId="urn:microsoft.com/office/officeart/2005/8/layout/vList6"/>
    <dgm:cxn modelId="{7D34AB01-B1A2-42E5-8476-431F313C0CA1}" type="presParOf" srcId="{65AF26AA-9B11-44C5-B7E7-C837F32F2797}" destId="{11F68D03-CEBA-4A9B-8603-BFED6578DBAE}" srcOrd="4" destOrd="0" presId="urn:microsoft.com/office/officeart/2005/8/layout/vList6"/>
    <dgm:cxn modelId="{8311DC8A-E862-475B-9132-D9B7EF878DBD}" type="presParOf" srcId="{11F68D03-CEBA-4A9B-8603-BFED6578DBAE}" destId="{2B240371-2255-4763-AC70-5D15F9233E20}" srcOrd="0" destOrd="0" presId="urn:microsoft.com/office/officeart/2005/8/layout/vList6"/>
    <dgm:cxn modelId="{E5F3B196-C52E-4A88-ADA3-798251FE89DB}" type="presParOf" srcId="{11F68D03-CEBA-4A9B-8603-BFED6578DBAE}" destId="{F8DB6D0D-E888-4860-ADAA-E9A899D20D4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9C319A-E7ED-4A93-9607-1A6EDDDC9F47}"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fr-CM"/>
        </a:p>
      </dgm:t>
    </dgm:pt>
    <dgm:pt modelId="{C9E8F8FE-A221-498C-A16E-32DE48CD4069}">
      <dgm:prSet phldrT="[Texte]"/>
      <dgm:spPr/>
      <dgm:t>
        <a:bodyPr/>
        <a:lstStyle/>
        <a:p>
          <a:r>
            <a:rPr lang="en-US" dirty="0"/>
            <a:t>Professional Experience and Loan Acceptance</a:t>
          </a:r>
          <a:endParaRPr lang="fr-CM" dirty="0"/>
        </a:p>
      </dgm:t>
    </dgm:pt>
    <dgm:pt modelId="{9478AB7F-53AD-4A77-932F-D7B7B21E2420}" type="parTrans" cxnId="{78CD0DE1-FA5D-4A3B-87A0-6C4BB6934C05}">
      <dgm:prSet/>
      <dgm:spPr/>
      <dgm:t>
        <a:bodyPr/>
        <a:lstStyle/>
        <a:p>
          <a:endParaRPr lang="fr-CM"/>
        </a:p>
      </dgm:t>
    </dgm:pt>
    <dgm:pt modelId="{E6DD75CB-4A6E-4C30-8EBE-3D4FFF298F94}" type="sibTrans" cxnId="{78CD0DE1-FA5D-4A3B-87A0-6C4BB6934C05}">
      <dgm:prSet/>
      <dgm:spPr/>
      <dgm:t>
        <a:bodyPr/>
        <a:lstStyle/>
        <a:p>
          <a:endParaRPr lang="fr-CM"/>
        </a:p>
      </dgm:t>
    </dgm:pt>
    <dgm:pt modelId="{D27528BF-6B0D-41A6-B2D9-A4B6647A3881}">
      <dgm:prSet phldrT="[Texte]"/>
      <dgm:spPr/>
      <dgm:t>
        <a:bodyPr/>
        <a:lstStyle/>
        <a:p>
          <a:r>
            <a:rPr lang="en-US" dirty="0"/>
            <a:t>Prioritize borrowers with greater professional stability by adjusting </a:t>
          </a:r>
          <a:r>
            <a:rPr lang="en-GB" noProof="0" dirty="0"/>
            <a:t>eligibility</a:t>
          </a:r>
          <a:r>
            <a:rPr lang="fr-CM" dirty="0"/>
            <a:t> </a:t>
          </a:r>
          <a:r>
            <a:rPr lang="en-GB" noProof="0" dirty="0"/>
            <a:t>criteria</a:t>
          </a:r>
        </a:p>
      </dgm:t>
    </dgm:pt>
    <dgm:pt modelId="{FAD1EC17-60D7-48AA-ADC0-394B37E7ADCE}" type="parTrans" cxnId="{CE55BD43-0CD8-4FBE-BE22-D52B9C0B3EBD}">
      <dgm:prSet/>
      <dgm:spPr/>
      <dgm:t>
        <a:bodyPr/>
        <a:lstStyle/>
        <a:p>
          <a:endParaRPr lang="fr-CM"/>
        </a:p>
      </dgm:t>
    </dgm:pt>
    <dgm:pt modelId="{BA8C76DD-9043-4501-A815-A411F4286BA4}" type="sibTrans" cxnId="{CE55BD43-0CD8-4FBE-BE22-D52B9C0B3EBD}">
      <dgm:prSet/>
      <dgm:spPr/>
      <dgm:t>
        <a:bodyPr/>
        <a:lstStyle/>
        <a:p>
          <a:endParaRPr lang="fr-CM"/>
        </a:p>
      </dgm:t>
    </dgm:pt>
    <dgm:pt modelId="{D610B899-2E75-4634-A5B2-8180A6670CF2}">
      <dgm:prSet phldrT="[Texte]"/>
      <dgm:spPr/>
      <dgm:t>
        <a:bodyPr/>
        <a:lstStyle/>
        <a:p>
          <a:r>
            <a:rPr lang="en-US" dirty="0"/>
            <a:t>Real Estate Ownership and Loan Acceptance</a:t>
          </a:r>
          <a:endParaRPr lang="fr-CM" dirty="0"/>
        </a:p>
      </dgm:t>
    </dgm:pt>
    <dgm:pt modelId="{28F18F0B-598B-48A9-800D-235C5C70C488}" type="parTrans" cxnId="{2443F773-B060-457E-AEA8-752FE62CCF91}">
      <dgm:prSet/>
      <dgm:spPr/>
      <dgm:t>
        <a:bodyPr/>
        <a:lstStyle/>
        <a:p>
          <a:endParaRPr lang="fr-CM"/>
        </a:p>
      </dgm:t>
    </dgm:pt>
    <dgm:pt modelId="{E0B350EC-4AB0-4C74-A323-830C2208CD76}" type="sibTrans" cxnId="{2443F773-B060-457E-AEA8-752FE62CCF91}">
      <dgm:prSet/>
      <dgm:spPr/>
      <dgm:t>
        <a:bodyPr/>
        <a:lstStyle/>
        <a:p>
          <a:endParaRPr lang="fr-CM"/>
        </a:p>
      </dgm:t>
    </dgm:pt>
    <dgm:pt modelId="{32534063-1119-40AE-A328-E52ECCC4FE85}">
      <dgm:prSet phldrT="[Texte]"/>
      <dgm:spPr/>
      <dgm:t>
        <a:bodyPr/>
        <a:lstStyle/>
        <a:p>
          <a:r>
            <a:rPr lang="en-US" dirty="0"/>
            <a:t>Reassess risk criteria for homeowners and tailor offers to the most </a:t>
          </a:r>
          <a:r>
            <a:rPr lang="fr-CM" dirty="0"/>
            <a:t>reliable profiles</a:t>
          </a:r>
        </a:p>
      </dgm:t>
    </dgm:pt>
    <dgm:pt modelId="{8CEE2F32-8B4E-41F2-8F69-34BBC5105422}" type="parTrans" cxnId="{E46DD18F-DF01-4C13-A8F2-11590AE10459}">
      <dgm:prSet/>
      <dgm:spPr/>
      <dgm:t>
        <a:bodyPr/>
        <a:lstStyle/>
        <a:p>
          <a:endParaRPr lang="fr-CM"/>
        </a:p>
      </dgm:t>
    </dgm:pt>
    <dgm:pt modelId="{F6A0C82F-7988-4C0A-AF7B-40F6BCE22229}" type="sibTrans" cxnId="{E46DD18F-DF01-4C13-A8F2-11590AE10459}">
      <dgm:prSet/>
      <dgm:spPr/>
      <dgm:t>
        <a:bodyPr/>
        <a:lstStyle/>
        <a:p>
          <a:endParaRPr lang="fr-CM"/>
        </a:p>
      </dgm:t>
    </dgm:pt>
    <dgm:pt modelId="{7368CEC7-F5B7-4D14-ADE9-706BEBAE341E}">
      <dgm:prSet phldrT="[Texte]"/>
      <dgm:spPr/>
      <dgm:t>
        <a:bodyPr/>
        <a:lstStyle/>
        <a:p>
          <a:r>
            <a:rPr lang="en-US" dirty="0"/>
            <a:t>Implement a more nuanced scoring model for borrowers with a history </a:t>
          </a:r>
          <a:r>
            <a:rPr lang="fr-CM" dirty="0"/>
            <a:t>of default</a:t>
          </a:r>
        </a:p>
      </dgm:t>
    </dgm:pt>
    <dgm:pt modelId="{69A4B350-194C-4ACA-970C-36E031380107}" type="parTrans" cxnId="{37ED4596-0470-43AB-AB21-5218ED635E23}">
      <dgm:prSet/>
      <dgm:spPr/>
      <dgm:t>
        <a:bodyPr/>
        <a:lstStyle/>
        <a:p>
          <a:endParaRPr lang="fr-CM"/>
        </a:p>
      </dgm:t>
    </dgm:pt>
    <dgm:pt modelId="{0E66033D-6D1B-4C51-9055-FFBE2CB004CA}" type="sibTrans" cxnId="{37ED4596-0470-43AB-AB21-5218ED635E23}">
      <dgm:prSet/>
      <dgm:spPr/>
      <dgm:t>
        <a:bodyPr/>
        <a:lstStyle/>
        <a:p>
          <a:endParaRPr lang="fr-CM"/>
        </a:p>
      </dgm:t>
    </dgm:pt>
    <dgm:pt modelId="{99752E4F-FAC9-4E7C-96AF-1E630EE83B81}">
      <dgm:prSet phldrT="[Texte]"/>
      <dgm:spPr/>
      <dgm:t>
        <a:bodyPr/>
        <a:lstStyle/>
        <a:p>
          <a:r>
            <a:rPr lang="en-US" dirty="0"/>
            <a:t>Default History and Loan Acceptance</a:t>
          </a:r>
          <a:endParaRPr lang="fr-CM" dirty="0"/>
        </a:p>
      </dgm:t>
    </dgm:pt>
    <dgm:pt modelId="{C13EDCDA-C479-4B3C-911A-54366AAF8CB1}" type="parTrans" cxnId="{4C23EFEB-8371-47E8-9116-0A1E2372F98A}">
      <dgm:prSet/>
      <dgm:spPr/>
      <dgm:t>
        <a:bodyPr/>
        <a:lstStyle/>
        <a:p>
          <a:endParaRPr lang="fr-CM"/>
        </a:p>
      </dgm:t>
    </dgm:pt>
    <dgm:pt modelId="{DCDCF611-B769-4F3E-BF94-E60347C2BC52}" type="sibTrans" cxnId="{4C23EFEB-8371-47E8-9116-0A1E2372F98A}">
      <dgm:prSet/>
      <dgm:spPr/>
      <dgm:t>
        <a:bodyPr/>
        <a:lstStyle/>
        <a:p>
          <a:endParaRPr lang="fr-CM"/>
        </a:p>
      </dgm:t>
    </dgm:pt>
    <dgm:pt modelId="{22356825-BA96-4E68-BBF1-8490857A4AD9}">
      <dgm:prSet phldrT="[Texte]"/>
      <dgm:spPr/>
      <dgm:t>
        <a:bodyPr/>
        <a:lstStyle/>
        <a:p>
          <a:r>
            <a:rPr lang="en-US" dirty="0"/>
            <a:t>Refine credit score analysis to identify critical acceptance thresholds</a:t>
          </a:r>
          <a:endParaRPr lang="fr-CM" dirty="0"/>
        </a:p>
      </dgm:t>
    </dgm:pt>
    <dgm:pt modelId="{ED65312F-E75E-4EFB-B2DD-48250BD16C69}" type="parTrans" cxnId="{B42006CC-566B-40AB-84D9-2A48B33727DC}">
      <dgm:prSet/>
      <dgm:spPr/>
      <dgm:t>
        <a:bodyPr/>
        <a:lstStyle/>
        <a:p>
          <a:endParaRPr lang="fr-CM"/>
        </a:p>
      </dgm:t>
    </dgm:pt>
    <dgm:pt modelId="{3ADBF6DE-F342-4F42-99B1-093D17D8E951}" type="sibTrans" cxnId="{B42006CC-566B-40AB-84D9-2A48B33727DC}">
      <dgm:prSet/>
      <dgm:spPr/>
      <dgm:t>
        <a:bodyPr/>
        <a:lstStyle/>
        <a:p>
          <a:endParaRPr lang="fr-CM"/>
        </a:p>
      </dgm:t>
    </dgm:pt>
    <dgm:pt modelId="{A39FBE10-0E38-419C-ADBB-1ACC7583A138}">
      <dgm:prSet phldrT="[Texte]"/>
      <dgm:spPr/>
      <dgm:t>
        <a:bodyPr/>
        <a:lstStyle/>
        <a:p>
          <a:r>
            <a:rPr lang="en-US" dirty="0"/>
            <a:t>Credit Score and Acceptance Rate</a:t>
          </a:r>
          <a:endParaRPr lang="fr-CM" dirty="0"/>
        </a:p>
      </dgm:t>
    </dgm:pt>
    <dgm:pt modelId="{9C17861A-8696-451B-8FF9-9D65EA60DC55}" type="parTrans" cxnId="{31C36909-1BA9-478F-A99A-19B1234A61C2}">
      <dgm:prSet/>
      <dgm:spPr/>
      <dgm:t>
        <a:bodyPr/>
        <a:lstStyle/>
        <a:p>
          <a:endParaRPr lang="fr-CM"/>
        </a:p>
      </dgm:t>
    </dgm:pt>
    <dgm:pt modelId="{4DDD303B-0039-4A45-A212-693E14CE80E4}" type="sibTrans" cxnId="{31C36909-1BA9-478F-A99A-19B1234A61C2}">
      <dgm:prSet/>
      <dgm:spPr/>
      <dgm:t>
        <a:bodyPr/>
        <a:lstStyle/>
        <a:p>
          <a:endParaRPr lang="fr-CM"/>
        </a:p>
      </dgm:t>
    </dgm:pt>
    <dgm:pt modelId="{9A807D5F-6487-4D0A-8EFF-3B37C27AD4CE}" type="pres">
      <dgm:prSet presAssocID="{959C319A-E7ED-4A93-9607-1A6EDDDC9F47}" presName="linear" presStyleCnt="0">
        <dgm:presLayoutVars>
          <dgm:animLvl val="lvl"/>
          <dgm:resizeHandles val="exact"/>
        </dgm:presLayoutVars>
      </dgm:prSet>
      <dgm:spPr/>
    </dgm:pt>
    <dgm:pt modelId="{2D99E1F4-EE80-4252-A78C-0BF8FB1A7887}" type="pres">
      <dgm:prSet presAssocID="{C9E8F8FE-A221-498C-A16E-32DE48CD4069}" presName="parentText" presStyleLbl="node1" presStyleIdx="0" presStyleCnt="4">
        <dgm:presLayoutVars>
          <dgm:chMax val="0"/>
          <dgm:bulletEnabled val="1"/>
        </dgm:presLayoutVars>
      </dgm:prSet>
      <dgm:spPr/>
    </dgm:pt>
    <dgm:pt modelId="{D85E546D-FE11-4A3D-872A-F573D2BAAF49}" type="pres">
      <dgm:prSet presAssocID="{C9E8F8FE-A221-498C-A16E-32DE48CD4069}" presName="childText" presStyleLbl="revTx" presStyleIdx="0" presStyleCnt="4">
        <dgm:presLayoutVars>
          <dgm:bulletEnabled val="1"/>
        </dgm:presLayoutVars>
      </dgm:prSet>
      <dgm:spPr/>
    </dgm:pt>
    <dgm:pt modelId="{224A465E-DF3D-4A93-9287-0BF6F669CD50}" type="pres">
      <dgm:prSet presAssocID="{D610B899-2E75-4634-A5B2-8180A6670CF2}" presName="parentText" presStyleLbl="node1" presStyleIdx="1" presStyleCnt="4">
        <dgm:presLayoutVars>
          <dgm:chMax val="0"/>
          <dgm:bulletEnabled val="1"/>
        </dgm:presLayoutVars>
      </dgm:prSet>
      <dgm:spPr/>
    </dgm:pt>
    <dgm:pt modelId="{ECC9EC4F-29FE-4B11-9C6A-84009A7F9A90}" type="pres">
      <dgm:prSet presAssocID="{D610B899-2E75-4634-A5B2-8180A6670CF2}" presName="childText" presStyleLbl="revTx" presStyleIdx="1" presStyleCnt="4">
        <dgm:presLayoutVars>
          <dgm:bulletEnabled val="1"/>
        </dgm:presLayoutVars>
      </dgm:prSet>
      <dgm:spPr/>
    </dgm:pt>
    <dgm:pt modelId="{D61E4210-FA41-4BD3-A579-3132F970DBB9}" type="pres">
      <dgm:prSet presAssocID="{99752E4F-FAC9-4E7C-96AF-1E630EE83B81}" presName="parentText" presStyleLbl="node1" presStyleIdx="2" presStyleCnt="4">
        <dgm:presLayoutVars>
          <dgm:chMax val="0"/>
          <dgm:bulletEnabled val="1"/>
        </dgm:presLayoutVars>
      </dgm:prSet>
      <dgm:spPr/>
    </dgm:pt>
    <dgm:pt modelId="{CDFAB584-C3E8-40DF-B99D-C7A95F352031}" type="pres">
      <dgm:prSet presAssocID="{99752E4F-FAC9-4E7C-96AF-1E630EE83B81}" presName="childText" presStyleLbl="revTx" presStyleIdx="2" presStyleCnt="4">
        <dgm:presLayoutVars>
          <dgm:bulletEnabled val="1"/>
        </dgm:presLayoutVars>
      </dgm:prSet>
      <dgm:spPr/>
    </dgm:pt>
    <dgm:pt modelId="{CFE18A21-E13A-4363-9ED4-5A73F7242BAE}" type="pres">
      <dgm:prSet presAssocID="{A39FBE10-0E38-419C-ADBB-1ACC7583A138}" presName="parentText" presStyleLbl="node1" presStyleIdx="3" presStyleCnt="4">
        <dgm:presLayoutVars>
          <dgm:chMax val="0"/>
          <dgm:bulletEnabled val="1"/>
        </dgm:presLayoutVars>
      </dgm:prSet>
      <dgm:spPr/>
    </dgm:pt>
    <dgm:pt modelId="{08BE6165-A0C4-49C7-96F5-0DF7B1C100F6}" type="pres">
      <dgm:prSet presAssocID="{A39FBE10-0E38-419C-ADBB-1ACC7583A138}" presName="childText" presStyleLbl="revTx" presStyleIdx="3" presStyleCnt="4">
        <dgm:presLayoutVars>
          <dgm:bulletEnabled val="1"/>
        </dgm:presLayoutVars>
      </dgm:prSet>
      <dgm:spPr/>
    </dgm:pt>
  </dgm:ptLst>
  <dgm:cxnLst>
    <dgm:cxn modelId="{B2DF5C05-535C-406F-BAAE-B79148E7D43A}" type="presOf" srcId="{C9E8F8FE-A221-498C-A16E-32DE48CD4069}" destId="{2D99E1F4-EE80-4252-A78C-0BF8FB1A7887}" srcOrd="0" destOrd="0" presId="urn:microsoft.com/office/officeart/2005/8/layout/vList2"/>
    <dgm:cxn modelId="{31C36909-1BA9-478F-A99A-19B1234A61C2}" srcId="{959C319A-E7ED-4A93-9607-1A6EDDDC9F47}" destId="{A39FBE10-0E38-419C-ADBB-1ACC7583A138}" srcOrd="3" destOrd="0" parTransId="{9C17861A-8696-451B-8FF9-9D65EA60DC55}" sibTransId="{4DDD303B-0039-4A45-A212-693E14CE80E4}"/>
    <dgm:cxn modelId="{130EF521-2126-4C38-98E6-10A8E28B2CD3}" type="presOf" srcId="{D27528BF-6B0D-41A6-B2D9-A4B6647A3881}" destId="{D85E546D-FE11-4A3D-872A-F573D2BAAF49}" srcOrd="0" destOrd="0" presId="urn:microsoft.com/office/officeart/2005/8/layout/vList2"/>
    <dgm:cxn modelId="{CE55BD43-0CD8-4FBE-BE22-D52B9C0B3EBD}" srcId="{C9E8F8FE-A221-498C-A16E-32DE48CD4069}" destId="{D27528BF-6B0D-41A6-B2D9-A4B6647A3881}" srcOrd="0" destOrd="0" parTransId="{FAD1EC17-60D7-48AA-ADC0-394B37E7ADCE}" sibTransId="{BA8C76DD-9043-4501-A815-A411F4286BA4}"/>
    <dgm:cxn modelId="{B289BD63-9A32-474B-83B4-D18750D1E664}" type="presOf" srcId="{959C319A-E7ED-4A93-9607-1A6EDDDC9F47}" destId="{9A807D5F-6487-4D0A-8EFF-3B37C27AD4CE}" srcOrd="0" destOrd="0" presId="urn:microsoft.com/office/officeart/2005/8/layout/vList2"/>
    <dgm:cxn modelId="{2443F773-B060-457E-AEA8-752FE62CCF91}" srcId="{959C319A-E7ED-4A93-9607-1A6EDDDC9F47}" destId="{D610B899-2E75-4634-A5B2-8180A6670CF2}" srcOrd="1" destOrd="0" parTransId="{28F18F0B-598B-48A9-800D-235C5C70C488}" sibTransId="{E0B350EC-4AB0-4C74-A323-830C2208CD76}"/>
    <dgm:cxn modelId="{F393C88A-A2EE-49E4-AAE0-EB174BFB534C}" type="presOf" srcId="{32534063-1119-40AE-A328-E52ECCC4FE85}" destId="{ECC9EC4F-29FE-4B11-9C6A-84009A7F9A90}" srcOrd="0" destOrd="0" presId="urn:microsoft.com/office/officeart/2005/8/layout/vList2"/>
    <dgm:cxn modelId="{E46DD18F-DF01-4C13-A8F2-11590AE10459}" srcId="{D610B899-2E75-4634-A5B2-8180A6670CF2}" destId="{32534063-1119-40AE-A328-E52ECCC4FE85}" srcOrd="0" destOrd="0" parTransId="{8CEE2F32-8B4E-41F2-8F69-34BBC5105422}" sibTransId="{F6A0C82F-7988-4C0A-AF7B-40F6BCE22229}"/>
    <dgm:cxn modelId="{28A32193-CE3A-43D4-BD66-EFDBBBAA454F}" type="presOf" srcId="{22356825-BA96-4E68-BBF1-8490857A4AD9}" destId="{08BE6165-A0C4-49C7-96F5-0DF7B1C100F6}" srcOrd="0" destOrd="0" presId="urn:microsoft.com/office/officeart/2005/8/layout/vList2"/>
    <dgm:cxn modelId="{69BBFD95-003E-43DE-B61C-15BDEDAA5921}" type="presOf" srcId="{7368CEC7-F5B7-4D14-ADE9-706BEBAE341E}" destId="{CDFAB584-C3E8-40DF-B99D-C7A95F352031}" srcOrd="0" destOrd="0" presId="urn:microsoft.com/office/officeart/2005/8/layout/vList2"/>
    <dgm:cxn modelId="{37ED4596-0470-43AB-AB21-5218ED635E23}" srcId="{99752E4F-FAC9-4E7C-96AF-1E630EE83B81}" destId="{7368CEC7-F5B7-4D14-ADE9-706BEBAE341E}" srcOrd="0" destOrd="0" parTransId="{69A4B350-194C-4ACA-970C-36E031380107}" sibTransId="{0E66033D-6D1B-4C51-9055-FFBE2CB004CA}"/>
    <dgm:cxn modelId="{F88472B7-AB9F-4CE6-A390-D6713922D88D}" type="presOf" srcId="{99752E4F-FAC9-4E7C-96AF-1E630EE83B81}" destId="{D61E4210-FA41-4BD3-A579-3132F970DBB9}" srcOrd="0" destOrd="0" presId="urn:microsoft.com/office/officeart/2005/8/layout/vList2"/>
    <dgm:cxn modelId="{71E3F1B8-0E40-4CFF-884D-4BE367653E9A}" type="presOf" srcId="{A39FBE10-0E38-419C-ADBB-1ACC7583A138}" destId="{CFE18A21-E13A-4363-9ED4-5A73F7242BAE}" srcOrd="0" destOrd="0" presId="urn:microsoft.com/office/officeart/2005/8/layout/vList2"/>
    <dgm:cxn modelId="{B42006CC-566B-40AB-84D9-2A48B33727DC}" srcId="{A39FBE10-0E38-419C-ADBB-1ACC7583A138}" destId="{22356825-BA96-4E68-BBF1-8490857A4AD9}" srcOrd="0" destOrd="0" parTransId="{ED65312F-E75E-4EFB-B2DD-48250BD16C69}" sibTransId="{3ADBF6DE-F342-4F42-99B1-093D17D8E951}"/>
    <dgm:cxn modelId="{78CD0DE1-FA5D-4A3B-87A0-6C4BB6934C05}" srcId="{959C319A-E7ED-4A93-9607-1A6EDDDC9F47}" destId="{C9E8F8FE-A221-498C-A16E-32DE48CD4069}" srcOrd="0" destOrd="0" parTransId="{9478AB7F-53AD-4A77-932F-D7B7B21E2420}" sibTransId="{E6DD75CB-4A6E-4C30-8EBE-3D4FFF298F94}"/>
    <dgm:cxn modelId="{4C23EFEB-8371-47E8-9116-0A1E2372F98A}" srcId="{959C319A-E7ED-4A93-9607-1A6EDDDC9F47}" destId="{99752E4F-FAC9-4E7C-96AF-1E630EE83B81}" srcOrd="2" destOrd="0" parTransId="{C13EDCDA-C479-4B3C-911A-54366AAF8CB1}" sibTransId="{DCDCF611-B769-4F3E-BF94-E60347C2BC52}"/>
    <dgm:cxn modelId="{A5A116F7-C863-4211-A09D-68298B188631}" type="presOf" srcId="{D610B899-2E75-4634-A5B2-8180A6670CF2}" destId="{224A465E-DF3D-4A93-9287-0BF6F669CD50}" srcOrd="0" destOrd="0" presId="urn:microsoft.com/office/officeart/2005/8/layout/vList2"/>
    <dgm:cxn modelId="{D29A84F1-8C24-4FBC-AE81-1D9CF9C1BA38}" type="presParOf" srcId="{9A807D5F-6487-4D0A-8EFF-3B37C27AD4CE}" destId="{2D99E1F4-EE80-4252-A78C-0BF8FB1A7887}" srcOrd="0" destOrd="0" presId="urn:microsoft.com/office/officeart/2005/8/layout/vList2"/>
    <dgm:cxn modelId="{7B382715-3882-4BE8-98FC-A128790F26C5}" type="presParOf" srcId="{9A807D5F-6487-4D0A-8EFF-3B37C27AD4CE}" destId="{D85E546D-FE11-4A3D-872A-F573D2BAAF49}" srcOrd="1" destOrd="0" presId="urn:microsoft.com/office/officeart/2005/8/layout/vList2"/>
    <dgm:cxn modelId="{77747186-34AB-4A55-B73E-0FCE40FCF5F5}" type="presParOf" srcId="{9A807D5F-6487-4D0A-8EFF-3B37C27AD4CE}" destId="{224A465E-DF3D-4A93-9287-0BF6F669CD50}" srcOrd="2" destOrd="0" presId="urn:microsoft.com/office/officeart/2005/8/layout/vList2"/>
    <dgm:cxn modelId="{3108091E-64BF-4D38-9573-4CCE134CD968}" type="presParOf" srcId="{9A807D5F-6487-4D0A-8EFF-3B37C27AD4CE}" destId="{ECC9EC4F-29FE-4B11-9C6A-84009A7F9A90}" srcOrd="3" destOrd="0" presId="urn:microsoft.com/office/officeart/2005/8/layout/vList2"/>
    <dgm:cxn modelId="{9DB497EE-8785-44A2-8BCB-427B81590723}" type="presParOf" srcId="{9A807D5F-6487-4D0A-8EFF-3B37C27AD4CE}" destId="{D61E4210-FA41-4BD3-A579-3132F970DBB9}" srcOrd="4" destOrd="0" presId="urn:microsoft.com/office/officeart/2005/8/layout/vList2"/>
    <dgm:cxn modelId="{4A6FC913-DCDA-4FAB-ABD1-E69F1649BD61}" type="presParOf" srcId="{9A807D5F-6487-4D0A-8EFF-3B37C27AD4CE}" destId="{CDFAB584-C3E8-40DF-B99D-C7A95F352031}" srcOrd="5" destOrd="0" presId="urn:microsoft.com/office/officeart/2005/8/layout/vList2"/>
    <dgm:cxn modelId="{417E8A11-9E07-4C27-9998-9D1200146D8B}" type="presParOf" srcId="{9A807D5F-6487-4D0A-8EFF-3B37C27AD4CE}" destId="{CFE18A21-E13A-4363-9ED4-5A73F7242BAE}" srcOrd="6" destOrd="0" presId="urn:microsoft.com/office/officeart/2005/8/layout/vList2"/>
    <dgm:cxn modelId="{8CA5D344-9042-4613-A0A4-6B284E0622F4}" type="presParOf" srcId="{9A807D5F-6487-4D0A-8EFF-3B37C27AD4CE}" destId="{08BE6165-A0C4-49C7-96F5-0DF7B1C100F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9C319A-E7ED-4A93-9607-1A6EDDDC9F47}"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fr-CM"/>
        </a:p>
      </dgm:t>
    </dgm:pt>
    <dgm:pt modelId="{C9E8F8FE-A221-498C-A16E-32DE48CD4069}">
      <dgm:prSet phldrT="[Texte]"/>
      <dgm:spPr/>
      <dgm:t>
        <a:bodyPr/>
        <a:lstStyle/>
        <a:p>
          <a:r>
            <a:rPr lang="en-US"/>
            <a:t>Relationship Between Borrowed Amount and Speed of Repayment</a:t>
          </a:r>
          <a:endParaRPr lang="fr-CM" dirty="0"/>
        </a:p>
      </dgm:t>
    </dgm:pt>
    <dgm:pt modelId="{9478AB7F-53AD-4A77-932F-D7B7B21E2420}" type="parTrans" cxnId="{78CD0DE1-FA5D-4A3B-87A0-6C4BB6934C05}">
      <dgm:prSet/>
      <dgm:spPr/>
      <dgm:t>
        <a:bodyPr/>
        <a:lstStyle/>
        <a:p>
          <a:endParaRPr lang="fr-CM"/>
        </a:p>
      </dgm:t>
    </dgm:pt>
    <dgm:pt modelId="{E6DD75CB-4A6E-4C30-8EBE-3D4FFF298F94}" type="sibTrans" cxnId="{78CD0DE1-FA5D-4A3B-87A0-6C4BB6934C05}">
      <dgm:prSet/>
      <dgm:spPr/>
      <dgm:t>
        <a:bodyPr/>
        <a:lstStyle/>
        <a:p>
          <a:endParaRPr lang="fr-CM"/>
        </a:p>
      </dgm:t>
    </dgm:pt>
    <dgm:pt modelId="{A4AFAA2D-37A7-4929-9BE4-0209E5E50877}">
      <dgm:prSet/>
      <dgm:spPr/>
      <dgm:t>
        <a:bodyPr/>
        <a:lstStyle/>
        <a:p>
          <a:r>
            <a:rPr lang="en-US" dirty="0"/>
            <a:t>Adapt the repayment term and terms based on the borrowed amount </a:t>
          </a:r>
          <a:r>
            <a:rPr lang="fr-CM" dirty="0"/>
            <a:t>and </a:t>
          </a:r>
          <a:r>
            <a:rPr lang="fr-CM" dirty="0" err="1"/>
            <a:t>risk</a:t>
          </a:r>
          <a:r>
            <a:rPr lang="fr-CM" dirty="0"/>
            <a:t> profile</a:t>
          </a:r>
        </a:p>
      </dgm:t>
    </dgm:pt>
    <dgm:pt modelId="{F3B566EE-4278-4556-B255-D2769BC6192F}" type="parTrans" cxnId="{1F20733D-5221-42E0-A731-32370FCD90F9}">
      <dgm:prSet/>
      <dgm:spPr/>
      <dgm:t>
        <a:bodyPr/>
        <a:lstStyle/>
        <a:p>
          <a:endParaRPr lang="fr-CM"/>
        </a:p>
      </dgm:t>
    </dgm:pt>
    <dgm:pt modelId="{A98F82A7-3C48-4B8D-9517-2BEBB1303EC9}" type="sibTrans" cxnId="{1F20733D-5221-42E0-A731-32370FCD90F9}">
      <dgm:prSet/>
      <dgm:spPr/>
      <dgm:t>
        <a:bodyPr/>
        <a:lstStyle/>
        <a:p>
          <a:endParaRPr lang="fr-CM"/>
        </a:p>
      </dgm:t>
    </dgm:pt>
    <dgm:pt modelId="{6F11092A-095B-4FBD-B099-05068D302294}">
      <dgm:prSet/>
      <dgm:spPr/>
      <dgm:t>
        <a:bodyPr/>
        <a:lstStyle/>
        <a:p>
          <a:r>
            <a:rPr lang="en-US"/>
            <a:t>Loan Acceptance According to Purpose</a:t>
          </a:r>
          <a:endParaRPr lang="fr-CM" dirty="0"/>
        </a:p>
      </dgm:t>
    </dgm:pt>
    <dgm:pt modelId="{BEBD99FA-665E-4065-B561-06807A86CD66}" type="parTrans" cxnId="{752098DD-119C-4E1C-933A-D2274E565EE2}">
      <dgm:prSet/>
      <dgm:spPr/>
      <dgm:t>
        <a:bodyPr/>
        <a:lstStyle/>
        <a:p>
          <a:endParaRPr lang="fr-CM"/>
        </a:p>
      </dgm:t>
    </dgm:pt>
    <dgm:pt modelId="{FAE3CDF2-DCF9-4E77-A963-B11D547B268B}" type="sibTrans" cxnId="{752098DD-119C-4E1C-933A-D2274E565EE2}">
      <dgm:prSet/>
      <dgm:spPr/>
      <dgm:t>
        <a:bodyPr/>
        <a:lstStyle/>
        <a:p>
          <a:endParaRPr lang="fr-CM"/>
        </a:p>
      </dgm:t>
    </dgm:pt>
    <dgm:pt modelId="{A75300F0-9478-455A-AB3A-2028439FF3F8}">
      <dgm:prSet/>
      <dgm:spPr/>
      <dgm:t>
        <a:bodyPr/>
        <a:lstStyle/>
        <a:p>
          <a:r>
            <a:rPr lang="en-US" dirty="0"/>
            <a:t>Prioritize loans for less risky uses while optimizing approval for other </a:t>
          </a:r>
          <a:r>
            <a:rPr lang="fr-CM" dirty="0" err="1"/>
            <a:t>categories</a:t>
          </a:r>
          <a:endParaRPr lang="fr-CM" dirty="0"/>
        </a:p>
      </dgm:t>
    </dgm:pt>
    <dgm:pt modelId="{A8B2356D-AF04-4956-ABBA-771D9E18DC50}" type="parTrans" cxnId="{E9A866CD-85E3-4E79-906C-3F40112430D4}">
      <dgm:prSet/>
      <dgm:spPr/>
      <dgm:t>
        <a:bodyPr/>
        <a:lstStyle/>
        <a:p>
          <a:endParaRPr lang="fr-CM"/>
        </a:p>
      </dgm:t>
    </dgm:pt>
    <dgm:pt modelId="{78505729-B9D7-4A72-A56E-C424D8C47855}" type="sibTrans" cxnId="{E9A866CD-85E3-4E79-906C-3F40112430D4}">
      <dgm:prSet/>
      <dgm:spPr/>
      <dgm:t>
        <a:bodyPr/>
        <a:lstStyle/>
        <a:p>
          <a:endParaRPr lang="fr-CM"/>
        </a:p>
      </dgm:t>
    </dgm:pt>
    <dgm:pt modelId="{9A807D5F-6487-4D0A-8EFF-3B37C27AD4CE}" type="pres">
      <dgm:prSet presAssocID="{959C319A-E7ED-4A93-9607-1A6EDDDC9F47}" presName="linear" presStyleCnt="0">
        <dgm:presLayoutVars>
          <dgm:animLvl val="lvl"/>
          <dgm:resizeHandles val="exact"/>
        </dgm:presLayoutVars>
      </dgm:prSet>
      <dgm:spPr/>
    </dgm:pt>
    <dgm:pt modelId="{2D99E1F4-EE80-4252-A78C-0BF8FB1A7887}" type="pres">
      <dgm:prSet presAssocID="{C9E8F8FE-A221-498C-A16E-32DE48CD4069}" presName="parentText" presStyleLbl="node1" presStyleIdx="0" presStyleCnt="2">
        <dgm:presLayoutVars>
          <dgm:chMax val="0"/>
          <dgm:bulletEnabled val="1"/>
        </dgm:presLayoutVars>
      </dgm:prSet>
      <dgm:spPr/>
    </dgm:pt>
    <dgm:pt modelId="{DDD01E16-711D-45A3-8930-B24A6032B5BA}" type="pres">
      <dgm:prSet presAssocID="{C9E8F8FE-A221-498C-A16E-32DE48CD4069}" presName="childText" presStyleLbl="revTx" presStyleIdx="0" presStyleCnt="2">
        <dgm:presLayoutVars>
          <dgm:bulletEnabled val="1"/>
        </dgm:presLayoutVars>
      </dgm:prSet>
      <dgm:spPr/>
    </dgm:pt>
    <dgm:pt modelId="{5C17064B-CA6E-4444-A89E-93874FE92CE6}" type="pres">
      <dgm:prSet presAssocID="{6F11092A-095B-4FBD-B099-05068D302294}" presName="parentText" presStyleLbl="node1" presStyleIdx="1" presStyleCnt="2">
        <dgm:presLayoutVars>
          <dgm:chMax val="0"/>
          <dgm:bulletEnabled val="1"/>
        </dgm:presLayoutVars>
      </dgm:prSet>
      <dgm:spPr/>
    </dgm:pt>
    <dgm:pt modelId="{E2B6918C-1D2F-4492-8B3E-F9DFAF184362}" type="pres">
      <dgm:prSet presAssocID="{6F11092A-095B-4FBD-B099-05068D302294}" presName="childText" presStyleLbl="revTx" presStyleIdx="1" presStyleCnt="2">
        <dgm:presLayoutVars>
          <dgm:bulletEnabled val="1"/>
        </dgm:presLayoutVars>
      </dgm:prSet>
      <dgm:spPr/>
    </dgm:pt>
  </dgm:ptLst>
  <dgm:cxnLst>
    <dgm:cxn modelId="{B2DF5C05-535C-406F-BAAE-B79148E7D43A}" type="presOf" srcId="{C9E8F8FE-A221-498C-A16E-32DE48CD4069}" destId="{2D99E1F4-EE80-4252-A78C-0BF8FB1A7887}" srcOrd="0" destOrd="0" presId="urn:microsoft.com/office/officeart/2005/8/layout/vList2"/>
    <dgm:cxn modelId="{1F20733D-5221-42E0-A731-32370FCD90F9}" srcId="{C9E8F8FE-A221-498C-A16E-32DE48CD4069}" destId="{A4AFAA2D-37A7-4929-9BE4-0209E5E50877}" srcOrd="0" destOrd="0" parTransId="{F3B566EE-4278-4556-B255-D2769BC6192F}" sibTransId="{A98F82A7-3C48-4B8D-9517-2BEBB1303EC9}"/>
    <dgm:cxn modelId="{B289BD63-9A32-474B-83B4-D18750D1E664}" type="presOf" srcId="{959C319A-E7ED-4A93-9607-1A6EDDDC9F47}" destId="{9A807D5F-6487-4D0A-8EFF-3B37C27AD4CE}" srcOrd="0" destOrd="0" presId="urn:microsoft.com/office/officeart/2005/8/layout/vList2"/>
    <dgm:cxn modelId="{D5C1E44D-A9C3-4235-AF78-4B169E7177F0}" type="presOf" srcId="{A75300F0-9478-455A-AB3A-2028439FF3F8}" destId="{E2B6918C-1D2F-4492-8B3E-F9DFAF184362}" srcOrd="0" destOrd="0" presId="urn:microsoft.com/office/officeart/2005/8/layout/vList2"/>
    <dgm:cxn modelId="{E4EB5594-AF0F-4E3E-8C09-1C3B2F062135}" type="presOf" srcId="{6F11092A-095B-4FBD-B099-05068D302294}" destId="{5C17064B-CA6E-4444-A89E-93874FE92CE6}" srcOrd="0" destOrd="0" presId="urn:microsoft.com/office/officeart/2005/8/layout/vList2"/>
    <dgm:cxn modelId="{E81614A0-1EA4-44AE-B065-8E176B688F66}" type="presOf" srcId="{A4AFAA2D-37A7-4929-9BE4-0209E5E50877}" destId="{DDD01E16-711D-45A3-8930-B24A6032B5BA}" srcOrd="0" destOrd="0" presId="urn:microsoft.com/office/officeart/2005/8/layout/vList2"/>
    <dgm:cxn modelId="{E9A866CD-85E3-4E79-906C-3F40112430D4}" srcId="{6F11092A-095B-4FBD-B099-05068D302294}" destId="{A75300F0-9478-455A-AB3A-2028439FF3F8}" srcOrd="0" destOrd="0" parTransId="{A8B2356D-AF04-4956-ABBA-771D9E18DC50}" sibTransId="{78505729-B9D7-4A72-A56E-C424D8C47855}"/>
    <dgm:cxn modelId="{752098DD-119C-4E1C-933A-D2274E565EE2}" srcId="{959C319A-E7ED-4A93-9607-1A6EDDDC9F47}" destId="{6F11092A-095B-4FBD-B099-05068D302294}" srcOrd="1" destOrd="0" parTransId="{BEBD99FA-665E-4065-B561-06807A86CD66}" sibTransId="{FAE3CDF2-DCF9-4E77-A963-B11D547B268B}"/>
    <dgm:cxn modelId="{78CD0DE1-FA5D-4A3B-87A0-6C4BB6934C05}" srcId="{959C319A-E7ED-4A93-9607-1A6EDDDC9F47}" destId="{C9E8F8FE-A221-498C-A16E-32DE48CD4069}" srcOrd="0" destOrd="0" parTransId="{9478AB7F-53AD-4A77-932F-D7B7B21E2420}" sibTransId="{E6DD75CB-4A6E-4C30-8EBE-3D4FFF298F94}"/>
    <dgm:cxn modelId="{D29A84F1-8C24-4FBC-AE81-1D9CF9C1BA38}" type="presParOf" srcId="{9A807D5F-6487-4D0A-8EFF-3B37C27AD4CE}" destId="{2D99E1F4-EE80-4252-A78C-0BF8FB1A7887}" srcOrd="0" destOrd="0" presId="urn:microsoft.com/office/officeart/2005/8/layout/vList2"/>
    <dgm:cxn modelId="{54E7857A-6A75-4A6D-9E96-160AD04127AC}" type="presParOf" srcId="{9A807D5F-6487-4D0A-8EFF-3B37C27AD4CE}" destId="{DDD01E16-711D-45A3-8930-B24A6032B5BA}" srcOrd="1" destOrd="0" presId="urn:microsoft.com/office/officeart/2005/8/layout/vList2"/>
    <dgm:cxn modelId="{96AB35ED-0003-4E1C-A6EE-26E3C08951A8}" type="presParOf" srcId="{9A807D5F-6487-4D0A-8EFF-3B37C27AD4CE}" destId="{5C17064B-CA6E-4444-A89E-93874FE92CE6}" srcOrd="2" destOrd="0" presId="urn:microsoft.com/office/officeart/2005/8/layout/vList2"/>
    <dgm:cxn modelId="{31AE98F7-506A-45D1-BCFC-D25DD5413185}" type="presParOf" srcId="{9A807D5F-6487-4D0A-8EFF-3B37C27AD4CE}" destId="{E2B6918C-1D2F-4492-8B3E-F9DFAF1843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02335-1A2D-42D9-8E5E-7738B80D23CD}">
      <dsp:nvSpPr>
        <dsp:cNvPr id="0" name=""/>
        <dsp:cNvSpPr/>
      </dsp:nvSpPr>
      <dsp:spPr>
        <a:xfrm>
          <a:off x="1051946" y="-64891"/>
          <a:ext cx="4462453" cy="4462453"/>
        </a:xfrm>
        <a:prstGeom prst="circularArrow">
          <a:avLst>
            <a:gd name="adj1" fmla="val 5544"/>
            <a:gd name="adj2" fmla="val 330680"/>
            <a:gd name="adj3" fmla="val 13659769"/>
            <a:gd name="adj4" fmla="val 17457069"/>
            <a:gd name="adj5" fmla="val 5757"/>
          </a:avLst>
        </a:prstGeom>
        <a:solidFill>
          <a:schemeClr val="accent2">
            <a:tint val="40000"/>
            <a:hueOff val="0"/>
            <a:satOff val="0"/>
            <a:lumOff val="0"/>
            <a:alphaOff val="0"/>
          </a:schemeClr>
        </a:solidFill>
        <a:ln>
          <a:noFill/>
        </a:ln>
        <a:effectLst>
          <a:outerShdw blurRad="40000" dist="23000" dir="5400000" rotWithShape="0">
            <a:srgbClr val="000000">
              <a:alpha val="35"/>
            </a:srgbClr>
          </a:outerShdw>
        </a:effectLst>
      </dsp:spPr>
      <dsp:style>
        <a:lnRef idx="0">
          <a:scrgbClr r="0" g="0" b="0"/>
        </a:lnRef>
        <a:fillRef idx="1">
          <a:scrgbClr r="0" g="0" b="0"/>
        </a:fillRef>
        <a:effectRef idx="2">
          <a:scrgbClr r="0" g="0" b="0"/>
        </a:effectRef>
        <a:fontRef idx="minor"/>
      </dsp:style>
    </dsp:sp>
    <dsp:sp modelId="{52DB2BEC-07D4-47DA-8190-C26078FAA03B}">
      <dsp:nvSpPr>
        <dsp:cNvPr id="0" name=""/>
        <dsp:cNvSpPr/>
      </dsp:nvSpPr>
      <dsp:spPr>
        <a:xfrm>
          <a:off x="2186500" y="1916"/>
          <a:ext cx="2193344" cy="1033943"/>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noProof="0" dirty="0">
              <a:latin typeface="Calibri" panose="020F0502020204030204" pitchFamily="34" charset="0"/>
              <a:cs typeface="Calibri" panose="020F0502020204030204" pitchFamily="34" charset="0"/>
            </a:rPr>
            <a:t>Understand the Problem</a:t>
          </a:r>
        </a:p>
      </dsp:txBody>
      <dsp:txXfrm>
        <a:off x="2236973" y="52389"/>
        <a:ext cx="2092398" cy="932997"/>
      </dsp:txXfrm>
    </dsp:sp>
    <dsp:sp modelId="{BA32325F-86EC-4285-826C-4CDAD3B2BF99}">
      <dsp:nvSpPr>
        <dsp:cNvPr id="0" name=""/>
        <dsp:cNvSpPr/>
      </dsp:nvSpPr>
      <dsp:spPr>
        <a:xfrm>
          <a:off x="3977003" y="1383930"/>
          <a:ext cx="2231993" cy="899747"/>
        </a:xfrm>
        <a:prstGeom prst="roundRect">
          <a:avLst/>
        </a:prstGeom>
        <a:gradFill rotWithShape="0">
          <a:gsLst>
            <a:gs pos="0">
              <a:schemeClr val="accent2">
                <a:hueOff val="-2450"/>
                <a:satOff val="4665"/>
                <a:lumOff val="4951"/>
                <a:alphaOff val="0"/>
                <a:shade val="51000"/>
                <a:satMod val="130000"/>
              </a:schemeClr>
            </a:gs>
            <a:gs pos="80000">
              <a:schemeClr val="accent2">
                <a:hueOff val="-2450"/>
                <a:satOff val="4665"/>
                <a:lumOff val="4951"/>
                <a:alphaOff val="0"/>
                <a:shade val="93000"/>
                <a:satMod val="130000"/>
              </a:schemeClr>
            </a:gs>
            <a:gs pos="100000">
              <a:schemeClr val="accent2">
                <a:hueOff val="-2450"/>
                <a:satOff val="4665"/>
                <a:lumOff val="4951"/>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u="none" strike="noStrike" kern="1200" cap="none" spc="0" dirty="0">
              <a:latin typeface="Calibri"/>
            </a:rPr>
            <a:t>Exploratory Data Analysis</a:t>
          </a:r>
          <a:endParaRPr lang="fr-CM" sz="2400" kern="1200" dirty="0"/>
        </a:p>
      </dsp:txBody>
      <dsp:txXfrm>
        <a:off x="4020925" y="1427852"/>
        <a:ext cx="2144149" cy="811903"/>
      </dsp:txXfrm>
    </dsp:sp>
    <dsp:sp modelId="{50438E32-F3B5-4BC8-B565-7D9F4A3B28FA}">
      <dsp:nvSpPr>
        <dsp:cNvPr id="0" name=""/>
        <dsp:cNvSpPr/>
      </dsp:nvSpPr>
      <dsp:spPr>
        <a:xfrm>
          <a:off x="3367764" y="3444412"/>
          <a:ext cx="2067886" cy="1033943"/>
        </a:xfrm>
        <a:prstGeom prst="roundRect">
          <a:avLst/>
        </a:prstGeom>
        <a:gradFill rotWithShape="0">
          <a:gsLst>
            <a:gs pos="0">
              <a:schemeClr val="accent2">
                <a:hueOff val="-4900"/>
                <a:satOff val="9329"/>
                <a:lumOff val="9902"/>
                <a:alphaOff val="0"/>
                <a:shade val="51000"/>
                <a:satMod val="130000"/>
              </a:schemeClr>
            </a:gs>
            <a:gs pos="80000">
              <a:schemeClr val="accent2">
                <a:hueOff val="-4900"/>
                <a:satOff val="9329"/>
                <a:lumOff val="9902"/>
                <a:alphaOff val="0"/>
                <a:shade val="93000"/>
                <a:satMod val="130000"/>
              </a:schemeClr>
            </a:gs>
            <a:gs pos="100000">
              <a:schemeClr val="accent2">
                <a:hueOff val="-4900"/>
                <a:satOff val="9329"/>
                <a:lumOff val="9902"/>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rgbClr val="4C2A13">
                <a:alpha val="100000"/>
              </a:srgbClr>
            </a:buClr>
            <a:buFont typeface="Calibri"/>
            <a:buNone/>
          </a:pPr>
          <a:r>
            <a:rPr lang="en-US" sz="2400" b="1" u="none" strike="noStrike" kern="1200" cap="none" spc="0" dirty="0">
              <a:latin typeface="Calibri"/>
            </a:rPr>
            <a:t>Advanced Analytics</a:t>
          </a:r>
          <a:endParaRPr lang="fr-CM" sz="2400" kern="1200" dirty="0"/>
        </a:p>
      </dsp:txBody>
      <dsp:txXfrm>
        <a:off x="3418237" y="3494885"/>
        <a:ext cx="1966940" cy="932997"/>
      </dsp:txXfrm>
    </dsp:sp>
    <dsp:sp modelId="{F0CAF632-F672-4AEB-B8A0-620D60805200}">
      <dsp:nvSpPr>
        <dsp:cNvPr id="0" name=""/>
        <dsp:cNvSpPr/>
      </dsp:nvSpPr>
      <dsp:spPr>
        <a:xfrm>
          <a:off x="1024685" y="3472163"/>
          <a:ext cx="2279906" cy="978441"/>
        </a:xfrm>
        <a:prstGeom prst="roundRect">
          <a:avLst/>
        </a:prstGeom>
        <a:gradFill rotWithShape="0">
          <a:gsLst>
            <a:gs pos="0">
              <a:schemeClr val="accent2">
                <a:hueOff val="-7351"/>
                <a:satOff val="13994"/>
                <a:lumOff val="14853"/>
                <a:alphaOff val="0"/>
                <a:shade val="51000"/>
                <a:satMod val="130000"/>
              </a:schemeClr>
            </a:gs>
            <a:gs pos="80000">
              <a:schemeClr val="accent2">
                <a:hueOff val="-7351"/>
                <a:satOff val="13994"/>
                <a:lumOff val="14853"/>
                <a:alphaOff val="0"/>
                <a:shade val="93000"/>
                <a:satMod val="130000"/>
              </a:schemeClr>
            </a:gs>
            <a:gs pos="100000">
              <a:schemeClr val="accent2">
                <a:hueOff val="-7351"/>
                <a:satOff val="13994"/>
                <a:lumOff val="14853"/>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none" strike="noStrike" kern="1200" cap="none" spc="0" dirty="0">
              <a:latin typeface="Calibri"/>
            </a:rPr>
            <a:t>Strategic Recommendations</a:t>
          </a:r>
          <a:endParaRPr lang="fr-CM" sz="2000" kern="1200" dirty="0"/>
        </a:p>
      </dsp:txBody>
      <dsp:txXfrm>
        <a:off x="1072449" y="3519927"/>
        <a:ext cx="2184378" cy="882913"/>
      </dsp:txXfrm>
    </dsp:sp>
    <dsp:sp modelId="{A45010A7-8B33-42E5-822B-DDF12048EE1E}">
      <dsp:nvSpPr>
        <dsp:cNvPr id="0" name=""/>
        <dsp:cNvSpPr/>
      </dsp:nvSpPr>
      <dsp:spPr>
        <a:xfrm>
          <a:off x="439402" y="1316832"/>
          <a:ext cx="2067886" cy="1033943"/>
        </a:xfrm>
        <a:prstGeom prst="roundRect">
          <a:avLst/>
        </a:prstGeom>
        <a:gradFill rotWithShape="0">
          <a:gsLst>
            <a:gs pos="0">
              <a:schemeClr val="accent2">
                <a:hueOff val="-9801"/>
                <a:satOff val="18659"/>
                <a:lumOff val="19804"/>
                <a:alphaOff val="0"/>
                <a:shade val="51000"/>
                <a:satMod val="130000"/>
              </a:schemeClr>
            </a:gs>
            <a:gs pos="80000">
              <a:schemeClr val="accent2">
                <a:hueOff val="-9801"/>
                <a:satOff val="18659"/>
                <a:lumOff val="19804"/>
                <a:alphaOff val="0"/>
                <a:shade val="93000"/>
                <a:satMod val="130000"/>
              </a:schemeClr>
            </a:gs>
            <a:gs pos="100000">
              <a:schemeClr val="accent2">
                <a:hueOff val="-9801"/>
                <a:satOff val="18659"/>
                <a:lumOff val="19804"/>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u="none" strike="noStrike" kern="1200" cap="none" spc="0" dirty="0">
              <a:latin typeface="Calibri"/>
            </a:rPr>
            <a:t>Power BI Dashboard </a:t>
          </a:r>
          <a:endParaRPr lang="fr-CM" sz="2400" kern="1200" dirty="0"/>
        </a:p>
      </dsp:txBody>
      <dsp:txXfrm>
        <a:off x="489875" y="1367305"/>
        <a:ext cx="1966940" cy="932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841F2-69D1-4BB9-9D79-1322BBC0E465}">
      <dsp:nvSpPr>
        <dsp:cNvPr id="0" name=""/>
        <dsp:cNvSpPr/>
      </dsp:nvSpPr>
      <dsp:spPr>
        <a:xfrm>
          <a:off x="-4884512" y="-748522"/>
          <a:ext cx="5817525" cy="5817525"/>
        </a:xfrm>
        <a:prstGeom prst="blockArc">
          <a:avLst>
            <a:gd name="adj1" fmla="val 18900000"/>
            <a:gd name="adj2" fmla="val 2700000"/>
            <a:gd name="adj3" fmla="val 371"/>
          </a:avLst>
        </a:pr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F9571C-0B5B-4A61-B1C6-1EE45D00094D}">
      <dsp:nvSpPr>
        <dsp:cNvPr id="0" name=""/>
        <dsp:cNvSpPr/>
      </dsp:nvSpPr>
      <dsp:spPr>
        <a:xfrm>
          <a:off x="408238" y="269943"/>
          <a:ext cx="7294580" cy="54023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810" tIns="50800" rIns="50800" bIns="50800" numCol="1" spcCol="1270" anchor="ctr" anchorCtr="0">
          <a:noAutofit/>
        </a:bodyPr>
        <a:lstStyle/>
        <a:p>
          <a:pPr marL="0" lvl="0" indent="0" algn="l" defTabSz="889000">
            <a:lnSpc>
              <a:spcPct val="90000"/>
            </a:lnSpc>
            <a:spcBef>
              <a:spcPct val="0"/>
            </a:spcBef>
            <a:spcAft>
              <a:spcPct val="35000"/>
            </a:spcAft>
            <a:buNone/>
          </a:pPr>
          <a:r>
            <a:rPr lang="en-US" sz="2000" u="none" strike="noStrike" kern="1200" cap="none" spc="0" dirty="0">
              <a:latin typeface="Calibri"/>
            </a:rPr>
            <a:t>Evaluate the risk associated with the loan portfolio</a:t>
          </a:r>
          <a:endParaRPr lang="fr-CM" sz="2000" kern="1200" dirty="0"/>
        </a:p>
      </dsp:txBody>
      <dsp:txXfrm>
        <a:off x="408238" y="269943"/>
        <a:ext cx="7294580" cy="540232"/>
      </dsp:txXfrm>
    </dsp:sp>
    <dsp:sp modelId="{F8083BA5-04FB-483D-A84E-F8221BE8EE4F}">
      <dsp:nvSpPr>
        <dsp:cNvPr id="0" name=""/>
        <dsp:cNvSpPr/>
      </dsp:nvSpPr>
      <dsp:spPr>
        <a:xfrm>
          <a:off x="70593" y="202414"/>
          <a:ext cx="675291" cy="675291"/>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CBFBEFA-FCA4-4393-9B47-0CCF21D7C9C9}">
      <dsp:nvSpPr>
        <dsp:cNvPr id="0" name=""/>
        <dsp:cNvSpPr/>
      </dsp:nvSpPr>
      <dsp:spPr>
        <a:xfrm>
          <a:off x="795353" y="1080033"/>
          <a:ext cx="6907465" cy="54023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810" tIns="50800" rIns="50800" bIns="50800" numCol="1" spcCol="1270" anchor="ctr" anchorCtr="0">
          <a:noAutofit/>
        </a:bodyPr>
        <a:lstStyle/>
        <a:p>
          <a:pPr marL="0" lvl="0" indent="0" algn="l" defTabSz="889000">
            <a:lnSpc>
              <a:spcPct val="90000"/>
            </a:lnSpc>
            <a:spcBef>
              <a:spcPct val="0"/>
            </a:spcBef>
            <a:spcAft>
              <a:spcPct val="35000"/>
            </a:spcAft>
            <a:buNone/>
          </a:pPr>
          <a:r>
            <a:rPr lang="en-US" sz="2000" u="none" strike="noStrike" kern="1200" cap="none" spc="0" dirty="0">
              <a:latin typeface="Calibri"/>
            </a:rPr>
            <a:t>Understand borrower characteristics and their impact on loan performance</a:t>
          </a:r>
          <a:endParaRPr lang="fr-CM" sz="2000" kern="1200" dirty="0"/>
        </a:p>
      </dsp:txBody>
      <dsp:txXfrm>
        <a:off x="795353" y="1080033"/>
        <a:ext cx="6907465" cy="540232"/>
      </dsp:txXfrm>
    </dsp:sp>
    <dsp:sp modelId="{C874E511-FA45-4824-9595-16BBB8467AA6}">
      <dsp:nvSpPr>
        <dsp:cNvPr id="0" name=""/>
        <dsp:cNvSpPr/>
      </dsp:nvSpPr>
      <dsp:spPr>
        <a:xfrm>
          <a:off x="457708" y="1012504"/>
          <a:ext cx="675291" cy="675291"/>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2FA2FF5-AF30-4115-8578-0EB1E513879C}">
      <dsp:nvSpPr>
        <dsp:cNvPr id="0" name=""/>
        <dsp:cNvSpPr/>
      </dsp:nvSpPr>
      <dsp:spPr>
        <a:xfrm>
          <a:off x="914166" y="1890123"/>
          <a:ext cx="6788651" cy="54023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810" tIns="50800" rIns="50800" bIns="50800" numCol="1" spcCol="1270" anchor="ctr" anchorCtr="0">
          <a:noAutofit/>
        </a:bodyPr>
        <a:lstStyle/>
        <a:p>
          <a:pPr marL="0" lvl="0" indent="0" algn="l" defTabSz="889000">
            <a:lnSpc>
              <a:spcPct val="90000"/>
            </a:lnSpc>
            <a:spcBef>
              <a:spcPct val="0"/>
            </a:spcBef>
            <a:spcAft>
              <a:spcPct val="35000"/>
            </a:spcAft>
            <a:buNone/>
          </a:pPr>
          <a:r>
            <a:rPr lang="en-US" sz="2000" u="none" strike="noStrike" kern="1200" cap="none" spc="0" dirty="0">
              <a:latin typeface="Calibri"/>
            </a:rPr>
            <a:t>Optimize lending strategies by identifying profitable customer segments</a:t>
          </a:r>
          <a:endParaRPr lang="fr-CM" sz="2000" kern="1200" dirty="0"/>
        </a:p>
      </dsp:txBody>
      <dsp:txXfrm>
        <a:off x="914166" y="1890123"/>
        <a:ext cx="6788651" cy="540232"/>
      </dsp:txXfrm>
    </dsp:sp>
    <dsp:sp modelId="{01FC5781-DBEA-4E7F-83D0-4350EF3BA93E}">
      <dsp:nvSpPr>
        <dsp:cNvPr id="0" name=""/>
        <dsp:cNvSpPr/>
      </dsp:nvSpPr>
      <dsp:spPr>
        <a:xfrm>
          <a:off x="576521" y="1822594"/>
          <a:ext cx="675291" cy="675291"/>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723C0CD-0C8A-4059-99B6-CF6865D8C87D}">
      <dsp:nvSpPr>
        <dsp:cNvPr id="0" name=""/>
        <dsp:cNvSpPr/>
      </dsp:nvSpPr>
      <dsp:spPr>
        <a:xfrm>
          <a:off x="795353" y="2700213"/>
          <a:ext cx="6907465" cy="54023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810" tIns="50800" rIns="50800" bIns="50800" numCol="1" spcCol="1270" anchor="ctr" anchorCtr="0">
          <a:noAutofit/>
        </a:bodyPr>
        <a:lstStyle/>
        <a:p>
          <a:pPr marL="0" lvl="0" indent="0" algn="l" defTabSz="889000">
            <a:lnSpc>
              <a:spcPct val="90000"/>
            </a:lnSpc>
            <a:spcBef>
              <a:spcPct val="0"/>
            </a:spcBef>
            <a:spcAft>
              <a:spcPct val="35000"/>
            </a:spcAft>
            <a:buNone/>
          </a:pPr>
          <a:r>
            <a:rPr lang="en-US" sz="2000" u="none" strike="noStrike" kern="1200" cap="none" spc="0" dirty="0">
              <a:latin typeface="Calibri"/>
            </a:rPr>
            <a:t>Develop data-driven insights to improve credit risk management</a:t>
          </a:r>
          <a:endParaRPr lang="fr-CM" sz="2000" kern="1200" dirty="0"/>
        </a:p>
      </dsp:txBody>
      <dsp:txXfrm>
        <a:off x="795353" y="2700213"/>
        <a:ext cx="6907465" cy="540232"/>
      </dsp:txXfrm>
    </dsp:sp>
    <dsp:sp modelId="{60C06375-B4D1-4D98-83A1-868E887A6F2B}">
      <dsp:nvSpPr>
        <dsp:cNvPr id="0" name=""/>
        <dsp:cNvSpPr/>
      </dsp:nvSpPr>
      <dsp:spPr>
        <a:xfrm>
          <a:off x="457708" y="2632684"/>
          <a:ext cx="675291" cy="675291"/>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D74553C-0AEA-4B10-820A-40423C5B58A3}">
      <dsp:nvSpPr>
        <dsp:cNvPr id="0" name=""/>
        <dsp:cNvSpPr/>
      </dsp:nvSpPr>
      <dsp:spPr>
        <a:xfrm>
          <a:off x="408238" y="3510303"/>
          <a:ext cx="7294580" cy="54023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8810" tIns="50800" rIns="50800" bIns="50800" numCol="1" spcCol="1270" anchor="ctr" anchorCtr="0">
          <a:noAutofit/>
        </a:bodyPr>
        <a:lstStyle/>
        <a:p>
          <a:pPr marL="0" lvl="0" indent="0" algn="l" defTabSz="889000">
            <a:lnSpc>
              <a:spcPct val="90000"/>
            </a:lnSpc>
            <a:spcBef>
              <a:spcPct val="0"/>
            </a:spcBef>
            <a:spcAft>
              <a:spcPct val="35000"/>
            </a:spcAft>
            <a:buNone/>
          </a:pPr>
          <a:r>
            <a:rPr lang="en-US" sz="2000" u="none" strike="noStrike" kern="1200" cap="none" spc="0" dirty="0">
              <a:latin typeface="Calibri"/>
            </a:rPr>
            <a:t>Visualize key trends and KPIs using Power BI for strategic decision-making</a:t>
          </a:r>
          <a:endParaRPr lang="fr-CM" sz="2000" kern="1200" dirty="0"/>
        </a:p>
      </dsp:txBody>
      <dsp:txXfrm>
        <a:off x="408238" y="3510303"/>
        <a:ext cx="7294580" cy="540232"/>
      </dsp:txXfrm>
    </dsp:sp>
    <dsp:sp modelId="{701EE594-60A9-4680-A726-C23C0A938B8A}">
      <dsp:nvSpPr>
        <dsp:cNvPr id="0" name=""/>
        <dsp:cNvSpPr/>
      </dsp:nvSpPr>
      <dsp:spPr>
        <a:xfrm>
          <a:off x="70593" y="3442774"/>
          <a:ext cx="675291" cy="675291"/>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AC291-BF5B-494C-833F-A1945B8C9814}">
      <dsp:nvSpPr>
        <dsp:cNvPr id="0" name=""/>
        <dsp:cNvSpPr/>
      </dsp:nvSpPr>
      <dsp:spPr>
        <a:xfrm>
          <a:off x="0" y="26406"/>
          <a:ext cx="6096000" cy="5996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u="none" strike="noStrike" kern="1200" cap="none" spc="0" dirty="0">
              <a:solidFill>
                <a:schemeClr val="bg1"/>
              </a:solidFill>
              <a:latin typeface="Calibri"/>
            </a:rPr>
            <a:t>Python</a:t>
          </a:r>
          <a:endParaRPr lang="fr-CM" sz="2500" kern="1200" dirty="0">
            <a:solidFill>
              <a:schemeClr val="bg1"/>
            </a:solidFill>
          </a:endParaRPr>
        </a:p>
      </dsp:txBody>
      <dsp:txXfrm>
        <a:off x="29271" y="55677"/>
        <a:ext cx="6037458" cy="541083"/>
      </dsp:txXfrm>
    </dsp:sp>
    <dsp:sp modelId="{7D29B892-1B92-4840-802A-DDF357AD75F6}">
      <dsp:nvSpPr>
        <dsp:cNvPr id="0" name=""/>
        <dsp:cNvSpPr/>
      </dsp:nvSpPr>
      <dsp:spPr>
        <a:xfrm>
          <a:off x="0" y="626031"/>
          <a:ext cx="6096000" cy="737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u="none" strike="noStrike" kern="1200" cap="none" spc="0" dirty="0">
              <a:solidFill>
                <a:srgbClr val="4C2A13">
                  <a:alpha val="100000"/>
                </a:srgbClr>
              </a:solidFill>
              <a:latin typeface="Calibri"/>
            </a:rPr>
            <a:t>For initial exploration and data quality validation</a:t>
          </a:r>
          <a:endParaRPr lang="fr-CM" sz="2400" kern="1200" dirty="0"/>
        </a:p>
      </dsp:txBody>
      <dsp:txXfrm>
        <a:off x="0" y="626031"/>
        <a:ext cx="6096000" cy="737437"/>
      </dsp:txXfrm>
    </dsp:sp>
    <dsp:sp modelId="{8587B334-6D94-4DFE-9073-A91C9A1890C0}">
      <dsp:nvSpPr>
        <dsp:cNvPr id="0" name=""/>
        <dsp:cNvSpPr/>
      </dsp:nvSpPr>
      <dsp:spPr>
        <a:xfrm>
          <a:off x="0" y="1363468"/>
          <a:ext cx="6096000" cy="5996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u="none" strike="noStrike" kern="1200" cap="none" spc="0" dirty="0">
              <a:solidFill>
                <a:schemeClr val="bg1"/>
              </a:solidFill>
              <a:latin typeface="Calibri"/>
            </a:rPr>
            <a:t>SQL</a:t>
          </a:r>
          <a:r>
            <a:rPr lang="en-US" sz="2500" u="none" strike="noStrike" kern="1200" cap="none" spc="0" dirty="0">
              <a:solidFill>
                <a:srgbClr val="4C2A13">
                  <a:alpha val="100000"/>
                </a:srgbClr>
              </a:solidFill>
              <a:latin typeface="Calibri"/>
            </a:rPr>
            <a:t> </a:t>
          </a:r>
          <a:r>
            <a:rPr lang="en-US" sz="2500" u="none" strike="noStrike" kern="1200" cap="none" spc="0" dirty="0">
              <a:solidFill>
                <a:schemeClr val="bg1"/>
              </a:solidFill>
              <a:latin typeface="Calibri"/>
            </a:rPr>
            <a:t>Server</a:t>
          </a:r>
          <a:endParaRPr lang="fr-CM" sz="2500" kern="1200" dirty="0">
            <a:solidFill>
              <a:schemeClr val="bg1"/>
            </a:solidFill>
          </a:endParaRPr>
        </a:p>
      </dsp:txBody>
      <dsp:txXfrm>
        <a:off x="29271" y="1392739"/>
        <a:ext cx="6037458" cy="541083"/>
      </dsp:txXfrm>
    </dsp:sp>
    <dsp:sp modelId="{F1781DB2-0BF6-4999-9328-2D9FB6A6434F}">
      <dsp:nvSpPr>
        <dsp:cNvPr id="0" name=""/>
        <dsp:cNvSpPr/>
      </dsp:nvSpPr>
      <dsp:spPr>
        <a:xfrm>
          <a:off x="0" y="1963093"/>
          <a:ext cx="6096000" cy="737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u="none" strike="noStrike" kern="1200" cap="none" spc="0" dirty="0">
              <a:solidFill>
                <a:srgbClr val="4C2A13">
                  <a:alpha val="100000"/>
                </a:srgbClr>
              </a:solidFill>
              <a:latin typeface="Calibri"/>
            </a:rPr>
            <a:t>For preparing and analyzing data using SQL scripts</a:t>
          </a:r>
          <a:endParaRPr lang="fr-CM" sz="2400" kern="1200" dirty="0"/>
        </a:p>
      </dsp:txBody>
      <dsp:txXfrm>
        <a:off x="0" y="1963093"/>
        <a:ext cx="6096000" cy="737437"/>
      </dsp:txXfrm>
    </dsp:sp>
    <dsp:sp modelId="{C2E1AE3A-8DDC-4D3D-B0F7-B4D70B7AA07C}">
      <dsp:nvSpPr>
        <dsp:cNvPr id="0" name=""/>
        <dsp:cNvSpPr/>
      </dsp:nvSpPr>
      <dsp:spPr>
        <a:xfrm>
          <a:off x="0" y="2700531"/>
          <a:ext cx="6096000" cy="5996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u="none" strike="noStrike" kern="1200" cap="none" spc="0" dirty="0">
              <a:solidFill>
                <a:schemeClr val="bg1"/>
              </a:solidFill>
              <a:latin typeface="Calibri"/>
            </a:rPr>
            <a:t>Power</a:t>
          </a:r>
          <a:r>
            <a:rPr lang="en-US" sz="2500" u="none" strike="noStrike" kern="1200" cap="none" spc="0" dirty="0">
              <a:solidFill>
                <a:srgbClr val="4C2A13">
                  <a:alpha val="100000"/>
                </a:srgbClr>
              </a:solidFill>
              <a:latin typeface="Calibri"/>
            </a:rPr>
            <a:t> </a:t>
          </a:r>
          <a:r>
            <a:rPr lang="en-US" sz="2500" u="none" strike="noStrike" kern="1200" cap="none" spc="0" dirty="0">
              <a:solidFill>
                <a:schemeClr val="bg1"/>
              </a:solidFill>
              <a:latin typeface="Calibri"/>
            </a:rPr>
            <a:t>BI</a:t>
          </a:r>
          <a:endParaRPr lang="fr-CM" sz="2500" kern="1200" dirty="0">
            <a:solidFill>
              <a:schemeClr val="bg1"/>
            </a:solidFill>
          </a:endParaRPr>
        </a:p>
      </dsp:txBody>
      <dsp:txXfrm>
        <a:off x="29271" y="2729802"/>
        <a:ext cx="6037458" cy="541083"/>
      </dsp:txXfrm>
    </dsp:sp>
    <dsp:sp modelId="{D2CD8E3F-97FB-4E7C-A0C2-652878635F9C}">
      <dsp:nvSpPr>
        <dsp:cNvPr id="0" name=""/>
        <dsp:cNvSpPr/>
      </dsp:nvSpPr>
      <dsp:spPr>
        <a:xfrm>
          <a:off x="0" y="3300156"/>
          <a:ext cx="6096000" cy="737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u="none" strike="noStrike" kern="1200" cap="none" spc="0" dirty="0">
              <a:solidFill>
                <a:srgbClr val="4C2A13">
                  <a:alpha val="100000"/>
                </a:srgbClr>
              </a:solidFill>
              <a:latin typeface="Calibri"/>
            </a:rPr>
            <a:t>For creating interactive dashboards and visualizing key metrics</a:t>
          </a:r>
          <a:endParaRPr lang="fr-CM" sz="2400" kern="1200" dirty="0"/>
        </a:p>
      </dsp:txBody>
      <dsp:txXfrm>
        <a:off x="0" y="3300156"/>
        <a:ext cx="6096000" cy="7374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F9DED-6D8D-44F6-AA5C-09BF1CCED640}">
      <dsp:nvSpPr>
        <dsp:cNvPr id="0" name=""/>
        <dsp:cNvSpPr/>
      </dsp:nvSpPr>
      <dsp:spPr>
        <a:xfrm>
          <a:off x="3085484" y="1190"/>
          <a:ext cx="4628227" cy="944562"/>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Query the loan dataset from HSBC</a:t>
          </a:r>
          <a:endParaRPr lang="fr-CM" sz="2000" kern="1200" dirty="0"/>
        </a:p>
        <a:p>
          <a:pPr marL="228600" lvl="1" indent="-228600" algn="l" defTabSz="889000">
            <a:lnSpc>
              <a:spcPct val="90000"/>
            </a:lnSpc>
            <a:spcBef>
              <a:spcPct val="0"/>
            </a:spcBef>
            <a:spcAft>
              <a:spcPct val="15000"/>
            </a:spcAft>
            <a:buChar char="•"/>
          </a:pPr>
          <a:r>
            <a:rPr lang="en-US" sz="2000" kern="1200" dirty="0"/>
            <a:t>Perform data cleaning</a:t>
          </a:r>
          <a:endParaRPr lang="fr-CM" sz="2000" kern="1200" dirty="0"/>
        </a:p>
      </dsp:txBody>
      <dsp:txXfrm>
        <a:off x="3085484" y="119260"/>
        <a:ext cx="4274016" cy="708422"/>
      </dsp:txXfrm>
    </dsp:sp>
    <dsp:sp modelId="{8D60128A-CBA6-4824-9B72-2AB224FA7E4D}">
      <dsp:nvSpPr>
        <dsp:cNvPr id="0" name=""/>
        <dsp:cNvSpPr/>
      </dsp:nvSpPr>
      <dsp:spPr>
        <a:xfrm>
          <a:off x="0" y="1190"/>
          <a:ext cx="3085484" cy="94456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fr-CM" sz="2600" kern="1200" dirty="0"/>
            <a:t>Data Extraction &amp; </a:t>
          </a:r>
          <a:r>
            <a:rPr lang="fr-CM" sz="2600" kern="1200" dirty="0" err="1"/>
            <a:t>Cleaning</a:t>
          </a:r>
          <a:endParaRPr lang="fr-CM" sz="2600" kern="1200" dirty="0"/>
        </a:p>
      </dsp:txBody>
      <dsp:txXfrm>
        <a:off x="46110" y="47300"/>
        <a:ext cx="2993264" cy="852342"/>
      </dsp:txXfrm>
    </dsp:sp>
    <dsp:sp modelId="{C6F61EF9-CDC8-4B36-B215-4B40B895D50F}">
      <dsp:nvSpPr>
        <dsp:cNvPr id="0" name=""/>
        <dsp:cNvSpPr/>
      </dsp:nvSpPr>
      <dsp:spPr>
        <a:xfrm>
          <a:off x="3085484" y="1040209"/>
          <a:ext cx="4628227" cy="944562"/>
        </a:xfrm>
        <a:prstGeom prst="rightArrow">
          <a:avLst>
            <a:gd name="adj1" fmla="val 75000"/>
            <a:gd name="adj2" fmla="val 50000"/>
          </a:avLst>
        </a:prstGeom>
        <a:solidFill>
          <a:schemeClr val="accent2">
            <a:tint val="40000"/>
            <a:alpha val="90000"/>
            <a:hueOff val="-31023"/>
            <a:satOff val="7677"/>
            <a:lumOff val="1879"/>
            <a:alphaOff val="0"/>
          </a:schemeClr>
        </a:solidFill>
        <a:ln w="25400" cap="flat" cmpd="sng" algn="ctr">
          <a:solidFill>
            <a:schemeClr val="accent2">
              <a:tint val="40000"/>
              <a:alpha val="90000"/>
              <a:hueOff val="-31023"/>
              <a:satOff val="7677"/>
              <a:lumOff val="18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Analyse</a:t>
          </a:r>
          <a:r>
            <a:rPr lang="en-US" sz="1800" kern="1200" dirty="0"/>
            <a:t> loan distribution, borrower profile</a:t>
          </a:r>
          <a:endParaRPr lang="fr-CM" sz="1800" kern="1200" dirty="0"/>
        </a:p>
        <a:p>
          <a:pPr marL="171450" lvl="1" indent="-171450" algn="l" defTabSz="800100">
            <a:lnSpc>
              <a:spcPct val="90000"/>
            </a:lnSpc>
            <a:spcBef>
              <a:spcPct val="0"/>
            </a:spcBef>
            <a:spcAft>
              <a:spcPct val="15000"/>
            </a:spcAft>
            <a:buChar char="•"/>
          </a:pPr>
          <a:r>
            <a:rPr lang="en-US" sz="1800" kern="1200" dirty="0"/>
            <a:t>Identify correlations between key variables</a:t>
          </a:r>
          <a:endParaRPr lang="fr-CM" sz="1800" kern="1200" dirty="0"/>
        </a:p>
      </dsp:txBody>
      <dsp:txXfrm>
        <a:off x="3085484" y="1158279"/>
        <a:ext cx="4274016" cy="708422"/>
      </dsp:txXfrm>
    </dsp:sp>
    <dsp:sp modelId="{71968747-82C5-4334-A654-65111F01F745}">
      <dsp:nvSpPr>
        <dsp:cNvPr id="0" name=""/>
        <dsp:cNvSpPr/>
      </dsp:nvSpPr>
      <dsp:spPr>
        <a:xfrm>
          <a:off x="0" y="1040209"/>
          <a:ext cx="3085484" cy="944562"/>
        </a:xfrm>
        <a:prstGeom prst="roundRect">
          <a:avLst/>
        </a:prstGeom>
        <a:solidFill>
          <a:schemeClr val="accent2">
            <a:hueOff val="-3267"/>
            <a:satOff val="6220"/>
            <a:lumOff val="66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fr-CM" sz="2600" kern="1200" dirty="0" err="1"/>
            <a:t>Exploratory</a:t>
          </a:r>
          <a:r>
            <a:rPr lang="fr-CM" sz="2600" kern="1200" dirty="0"/>
            <a:t> Data </a:t>
          </a:r>
          <a:r>
            <a:rPr lang="fr-CM" sz="2600" kern="1200" dirty="0" err="1"/>
            <a:t>Analysis</a:t>
          </a:r>
          <a:r>
            <a:rPr lang="fr-CM" sz="2600" kern="1200" dirty="0"/>
            <a:t> (EDA)</a:t>
          </a:r>
        </a:p>
      </dsp:txBody>
      <dsp:txXfrm>
        <a:off x="46110" y="1086319"/>
        <a:ext cx="2993264" cy="852342"/>
      </dsp:txXfrm>
    </dsp:sp>
    <dsp:sp modelId="{A2F39438-CAC4-483A-9F18-7D374E456010}">
      <dsp:nvSpPr>
        <dsp:cNvPr id="0" name=""/>
        <dsp:cNvSpPr/>
      </dsp:nvSpPr>
      <dsp:spPr>
        <a:xfrm>
          <a:off x="3085484" y="2079228"/>
          <a:ext cx="4628227" cy="944562"/>
        </a:xfrm>
        <a:prstGeom prst="rightArrow">
          <a:avLst>
            <a:gd name="adj1" fmla="val 75000"/>
            <a:gd name="adj2" fmla="val 50000"/>
          </a:avLst>
        </a:prstGeom>
        <a:solidFill>
          <a:schemeClr val="accent2">
            <a:tint val="40000"/>
            <a:alpha val="90000"/>
            <a:hueOff val="-62047"/>
            <a:satOff val="15353"/>
            <a:lumOff val="3759"/>
            <a:alphaOff val="0"/>
          </a:schemeClr>
        </a:solidFill>
        <a:ln w="25400" cap="flat" cmpd="sng" algn="ctr">
          <a:solidFill>
            <a:schemeClr val="accent2">
              <a:tint val="40000"/>
              <a:alpha val="90000"/>
              <a:hueOff val="-62047"/>
              <a:satOff val="15353"/>
              <a:lumOff val="37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t>Analyse</a:t>
          </a:r>
          <a:r>
            <a:rPr lang="en-US" sz="2000" kern="1200" dirty="0"/>
            <a:t> borrower solvency</a:t>
          </a:r>
          <a:endParaRPr lang="fr-CM" sz="2000" kern="1200" dirty="0"/>
        </a:p>
        <a:p>
          <a:pPr marL="228600" lvl="1" indent="-228600" algn="l" defTabSz="889000">
            <a:lnSpc>
              <a:spcPct val="90000"/>
            </a:lnSpc>
            <a:spcBef>
              <a:spcPct val="0"/>
            </a:spcBef>
            <a:spcAft>
              <a:spcPct val="15000"/>
            </a:spcAft>
            <a:buChar char="•"/>
          </a:pPr>
          <a:r>
            <a:rPr lang="fr-CM" sz="2000" kern="1200" dirty="0" err="1"/>
            <a:t>Identify</a:t>
          </a:r>
          <a:r>
            <a:rPr lang="fr-CM" sz="2000" kern="1200" dirty="0"/>
            <a:t> high-</a:t>
          </a:r>
          <a:r>
            <a:rPr lang="fr-CM" sz="2000" kern="1200" dirty="0" err="1"/>
            <a:t>risk</a:t>
          </a:r>
          <a:r>
            <a:rPr lang="fr-CM" sz="2000" kern="1200" dirty="0"/>
            <a:t> segments</a:t>
          </a:r>
        </a:p>
      </dsp:txBody>
      <dsp:txXfrm>
        <a:off x="3085484" y="2197298"/>
        <a:ext cx="4274016" cy="708422"/>
      </dsp:txXfrm>
    </dsp:sp>
    <dsp:sp modelId="{9FD100F8-E692-4C6B-AC76-A25E68EFAADF}">
      <dsp:nvSpPr>
        <dsp:cNvPr id="0" name=""/>
        <dsp:cNvSpPr/>
      </dsp:nvSpPr>
      <dsp:spPr>
        <a:xfrm>
          <a:off x="0" y="2079228"/>
          <a:ext cx="3085484" cy="944562"/>
        </a:xfrm>
        <a:prstGeom prst="roundRect">
          <a:avLst/>
        </a:prstGeom>
        <a:solidFill>
          <a:schemeClr val="accent2">
            <a:hueOff val="-6534"/>
            <a:satOff val="12439"/>
            <a:lumOff val="132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fr-CM" sz="2600" kern="1200" dirty="0"/>
            <a:t>Advanced Analytics</a:t>
          </a:r>
        </a:p>
      </dsp:txBody>
      <dsp:txXfrm>
        <a:off x="46110" y="2125338"/>
        <a:ext cx="2993264" cy="852342"/>
      </dsp:txXfrm>
    </dsp:sp>
    <dsp:sp modelId="{F33E81AF-B837-4419-9490-3234D3688413}">
      <dsp:nvSpPr>
        <dsp:cNvPr id="0" name=""/>
        <dsp:cNvSpPr/>
      </dsp:nvSpPr>
      <dsp:spPr>
        <a:xfrm>
          <a:off x="3085484" y="3118246"/>
          <a:ext cx="4628227" cy="944562"/>
        </a:xfrm>
        <a:prstGeom prst="rightArrow">
          <a:avLst>
            <a:gd name="adj1" fmla="val 75000"/>
            <a:gd name="adj2" fmla="val 50000"/>
          </a:avLst>
        </a:prstGeom>
        <a:solidFill>
          <a:schemeClr val="accent2">
            <a:tint val="40000"/>
            <a:alpha val="90000"/>
            <a:hueOff val="-93070"/>
            <a:satOff val="23030"/>
            <a:lumOff val="5638"/>
            <a:alphaOff val="0"/>
          </a:schemeClr>
        </a:solidFill>
        <a:ln w="25400" cap="flat" cmpd="sng" algn="ctr">
          <a:solidFill>
            <a:schemeClr val="accent2">
              <a:tint val="40000"/>
              <a:alpha val="90000"/>
              <a:hueOff val="-93070"/>
              <a:satOff val="23030"/>
              <a:lumOff val="56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Develop visual reports highlighting key insights</a:t>
          </a:r>
          <a:endParaRPr lang="fr-CM" sz="2000" kern="1200" dirty="0"/>
        </a:p>
      </dsp:txBody>
      <dsp:txXfrm>
        <a:off x="3085484" y="3236316"/>
        <a:ext cx="4274016" cy="708422"/>
      </dsp:txXfrm>
    </dsp:sp>
    <dsp:sp modelId="{2F045640-0503-44CA-A94B-740803C58D78}">
      <dsp:nvSpPr>
        <dsp:cNvPr id="0" name=""/>
        <dsp:cNvSpPr/>
      </dsp:nvSpPr>
      <dsp:spPr>
        <a:xfrm>
          <a:off x="0" y="3118246"/>
          <a:ext cx="3085484" cy="944562"/>
        </a:xfrm>
        <a:prstGeom prst="roundRect">
          <a:avLst/>
        </a:prstGeom>
        <a:solidFill>
          <a:schemeClr val="accent2">
            <a:hueOff val="-9801"/>
            <a:satOff val="18659"/>
            <a:lumOff val="1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fr-CM" sz="2600" kern="1200" dirty="0" err="1"/>
            <a:t>Dashboarding</a:t>
          </a:r>
          <a:endParaRPr lang="fr-CM" sz="2600" kern="1200" dirty="0"/>
        </a:p>
      </dsp:txBody>
      <dsp:txXfrm>
        <a:off x="46110" y="3164356"/>
        <a:ext cx="2993264" cy="8523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FADEC-1BE7-4911-9BBC-313DD0BD49C5}">
      <dsp:nvSpPr>
        <dsp:cNvPr id="0" name=""/>
        <dsp:cNvSpPr/>
      </dsp:nvSpPr>
      <dsp:spPr>
        <a:xfrm>
          <a:off x="3063617" y="0"/>
          <a:ext cx="5184576" cy="1400084"/>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No incomplete records were identified during the null value check. This ensures that the analysis is performed on a complete dataset, without bias induced by missing data.</a:t>
          </a:r>
          <a:endParaRPr lang="fr-CM" sz="1800" kern="1200" dirty="0"/>
        </a:p>
      </dsp:txBody>
      <dsp:txXfrm>
        <a:off x="3063617" y="175011"/>
        <a:ext cx="4659545" cy="1050063"/>
      </dsp:txXfrm>
    </dsp:sp>
    <dsp:sp modelId="{9E6C7DA7-DD31-4D79-8341-5BEFBE1D04E4}">
      <dsp:nvSpPr>
        <dsp:cNvPr id="0" name=""/>
        <dsp:cNvSpPr/>
      </dsp:nvSpPr>
      <dsp:spPr>
        <a:xfrm>
          <a:off x="392766" y="103942"/>
          <a:ext cx="2670851" cy="1192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fr-CM" sz="3300" b="1" i="0" kern="1200" dirty="0" err="1"/>
            <a:t>Integrity</a:t>
          </a:r>
          <a:r>
            <a:rPr lang="fr-CM" sz="3300" b="1" i="0" kern="1200" dirty="0"/>
            <a:t> Validation</a:t>
          </a:r>
          <a:endParaRPr lang="fr-CM" sz="3300" kern="1200" dirty="0"/>
        </a:p>
      </dsp:txBody>
      <dsp:txXfrm>
        <a:off x="450964" y="162140"/>
        <a:ext cx="2554455" cy="1075804"/>
      </dsp:txXfrm>
    </dsp:sp>
    <dsp:sp modelId="{775060AC-0144-4A9A-9154-17AF51310BF4}">
      <dsp:nvSpPr>
        <dsp:cNvPr id="0" name=""/>
        <dsp:cNvSpPr/>
      </dsp:nvSpPr>
      <dsp:spPr>
        <a:xfrm>
          <a:off x="3142164" y="1540093"/>
          <a:ext cx="5184576" cy="1400084"/>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The check confirmed that numeric and categorical data were correctly defined</a:t>
          </a:r>
          <a:endParaRPr lang="fr-CM" sz="1800" kern="1200" dirty="0"/>
        </a:p>
      </dsp:txBody>
      <dsp:txXfrm>
        <a:off x="3142164" y="1715104"/>
        <a:ext cx="4659545" cy="1050063"/>
      </dsp:txXfrm>
    </dsp:sp>
    <dsp:sp modelId="{9D1F3154-19BB-4D88-BCB5-2133DE637540}">
      <dsp:nvSpPr>
        <dsp:cNvPr id="0" name=""/>
        <dsp:cNvSpPr/>
      </dsp:nvSpPr>
      <dsp:spPr>
        <a:xfrm>
          <a:off x="314219" y="1743966"/>
          <a:ext cx="2827944" cy="99233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fr-CM" sz="3300" b="1" i="0" kern="1200" dirty="0"/>
            <a:t>Type Check</a:t>
          </a:r>
          <a:endParaRPr lang="fr-CM" sz="3300" kern="1200" dirty="0"/>
        </a:p>
      </dsp:txBody>
      <dsp:txXfrm>
        <a:off x="362661" y="1792408"/>
        <a:ext cx="2731060" cy="895454"/>
      </dsp:txXfrm>
    </dsp:sp>
    <dsp:sp modelId="{F8DB6D0D-E888-4860-ADAA-E9A899D20D42}">
      <dsp:nvSpPr>
        <dsp:cNvPr id="0" name=""/>
        <dsp:cNvSpPr/>
      </dsp:nvSpPr>
      <dsp:spPr>
        <a:xfrm>
          <a:off x="3063617" y="3080187"/>
          <a:ext cx="5184576" cy="1400084"/>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No duplicates were present in the dataset. This ensures the reliability of aggregations and avoids bias during analysis.</a:t>
          </a:r>
          <a:endParaRPr lang="fr-CM" sz="1800" kern="1200" dirty="0"/>
        </a:p>
      </dsp:txBody>
      <dsp:txXfrm>
        <a:off x="3063617" y="3255198"/>
        <a:ext cx="4659545" cy="1050063"/>
      </dsp:txXfrm>
    </dsp:sp>
    <dsp:sp modelId="{2B240371-2255-4763-AC70-5D15F9233E20}">
      <dsp:nvSpPr>
        <dsp:cNvPr id="0" name=""/>
        <dsp:cNvSpPr/>
      </dsp:nvSpPr>
      <dsp:spPr>
        <a:xfrm>
          <a:off x="392766" y="3311985"/>
          <a:ext cx="2670851" cy="93648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fr-CM" sz="3300" b="1" i="0" kern="1200" dirty="0"/>
            <a:t>Duplicate</a:t>
          </a:r>
          <a:endParaRPr lang="fr-CM" sz="3300" kern="1200" dirty="0"/>
        </a:p>
      </dsp:txBody>
      <dsp:txXfrm>
        <a:off x="438482" y="3357701"/>
        <a:ext cx="2579419" cy="8450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9E1F4-EE80-4252-A78C-0BF8FB1A7887}">
      <dsp:nvSpPr>
        <dsp:cNvPr id="0" name=""/>
        <dsp:cNvSpPr/>
      </dsp:nvSpPr>
      <dsp:spPr>
        <a:xfrm>
          <a:off x="0" y="72091"/>
          <a:ext cx="7344816" cy="52767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Professional Experience and Loan Acceptance</a:t>
          </a:r>
          <a:endParaRPr lang="fr-CM" sz="2200" kern="1200" dirty="0"/>
        </a:p>
      </dsp:txBody>
      <dsp:txXfrm>
        <a:off x="25759" y="97850"/>
        <a:ext cx="7293298" cy="476152"/>
      </dsp:txXfrm>
    </dsp:sp>
    <dsp:sp modelId="{D85E546D-FE11-4A3D-872A-F573D2BAAF49}">
      <dsp:nvSpPr>
        <dsp:cNvPr id="0" name=""/>
        <dsp:cNvSpPr/>
      </dsp:nvSpPr>
      <dsp:spPr>
        <a:xfrm>
          <a:off x="0" y="599761"/>
          <a:ext cx="734481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Prioritize borrowers with greater professional stability by adjusting </a:t>
          </a:r>
          <a:r>
            <a:rPr lang="en-GB" sz="1700" kern="1200" noProof="0" dirty="0"/>
            <a:t>eligibility</a:t>
          </a:r>
          <a:r>
            <a:rPr lang="fr-CM" sz="1700" kern="1200" dirty="0"/>
            <a:t> </a:t>
          </a:r>
          <a:r>
            <a:rPr lang="en-GB" sz="1700" kern="1200" noProof="0" dirty="0"/>
            <a:t>criteria</a:t>
          </a:r>
        </a:p>
      </dsp:txBody>
      <dsp:txXfrm>
        <a:off x="0" y="599761"/>
        <a:ext cx="7344816" cy="535095"/>
      </dsp:txXfrm>
    </dsp:sp>
    <dsp:sp modelId="{224A465E-DF3D-4A93-9287-0BF6F669CD50}">
      <dsp:nvSpPr>
        <dsp:cNvPr id="0" name=""/>
        <dsp:cNvSpPr/>
      </dsp:nvSpPr>
      <dsp:spPr>
        <a:xfrm>
          <a:off x="0" y="1134856"/>
          <a:ext cx="7344816" cy="52767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Real Estate Ownership and Loan Acceptance</a:t>
          </a:r>
          <a:endParaRPr lang="fr-CM" sz="2200" kern="1200" dirty="0"/>
        </a:p>
      </dsp:txBody>
      <dsp:txXfrm>
        <a:off x="25759" y="1160615"/>
        <a:ext cx="7293298" cy="476152"/>
      </dsp:txXfrm>
    </dsp:sp>
    <dsp:sp modelId="{ECC9EC4F-29FE-4B11-9C6A-84009A7F9A90}">
      <dsp:nvSpPr>
        <dsp:cNvPr id="0" name=""/>
        <dsp:cNvSpPr/>
      </dsp:nvSpPr>
      <dsp:spPr>
        <a:xfrm>
          <a:off x="0" y="1662527"/>
          <a:ext cx="734481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Reassess risk criteria for homeowners and tailor offers to the most </a:t>
          </a:r>
          <a:r>
            <a:rPr lang="fr-CM" sz="1700" kern="1200" dirty="0"/>
            <a:t>reliable profiles</a:t>
          </a:r>
        </a:p>
      </dsp:txBody>
      <dsp:txXfrm>
        <a:off x="0" y="1662527"/>
        <a:ext cx="7344816" cy="535095"/>
      </dsp:txXfrm>
    </dsp:sp>
    <dsp:sp modelId="{D61E4210-FA41-4BD3-A579-3132F970DBB9}">
      <dsp:nvSpPr>
        <dsp:cNvPr id="0" name=""/>
        <dsp:cNvSpPr/>
      </dsp:nvSpPr>
      <dsp:spPr>
        <a:xfrm>
          <a:off x="0" y="2197622"/>
          <a:ext cx="7344816" cy="52767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Default History and Loan Acceptance</a:t>
          </a:r>
          <a:endParaRPr lang="fr-CM" sz="2200" kern="1200" dirty="0"/>
        </a:p>
      </dsp:txBody>
      <dsp:txXfrm>
        <a:off x="25759" y="2223381"/>
        <a:ext cx="7293298" cy="476152"/>
      </dsp:txXfrm>
    </dsp:sp>
    <dsp:sp modelId="{CDFAB584-C3E8-40DF-B99D-C7A95F352031}">
      <dsp:nvSpPr>
        <dsp:cNvPr id="0" name=""/>
        <dsp:cNvSpPr/>
      </dsp:nvSpPr>
      <dsp:spPr>
        <a:xfrm>
          <a:off x="0" y="2725292"/>
          <a:ext cx="7344816"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Implement a more nuanced scoring model for borrowers with a history </a:t>
          </a:r>
          <a:r>
            <a:rPr lang="fr-CM" sz="1700" kern="1200" dirty="0"/>
            <a:t>of default</a:t>
          </a:r>
        </a:p>
      </dsp:txBody>
      <dsp:txXfrm>
        <a:off x="0" y="2725292"/>
        <a:ext cx="7344816" cy="535095"/>
      </dsp:txXfrm>
    </dsp:sp>
    <dsp:sp modelId="{CFE18A21-E13A-4363-9ED4-5A73F7242BAE}">
      <dsp:nvSpPr>
        <dsp:cNvPr id="0" name=""/>
        <dsp:cNvSpPr/>
      </dsp:nvSpPr>
      <dsp:spPr>
        <a:xfrm>
          <a:off x="0" y="3260387"/>
          <a:ext cx="7344816" cy="52767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Credit Score and Acceptance Rate</a:t>
          </a:r>
          <a:endParaRPr lang="fr-CM" sz="2200" kern="1200" dirty="0"/>
        </a:p>
      </dsp:txBody>
      <dsp:txXfrm>
        <a:off x="25759" y="3286146"/>
        <a:ext cx="7293298" cy="476152"/>
      </dsp:txXfrm>
    </dsp:sp>
    <dsp:sp modelId="{08BE6165-A0C4-49C7-96F5-0DF7B1C100F6}">
      <dsp:nvSpPr>
        <dsp:cNvPr id="0" name=""/>
        <dsp:cNvSpPr/>
      </dsp:nvSpPr>
      <dsp:spPr>
        <a:xfrm>
          <a:off x="0" y="3788057"/>
          <a:ext cx="7344816"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Refine credit score analysis to identify critical acceptance thresholds</a:t>
          </a:r>
          <a:endParaRPr lang="fr-CM" sz="1700" kern="1200" dirty="0"/>
        </a:p>
      </dsp:txBody>
      <dsp:txXfrm>
        <a:off x="0" y="3788057"/>
        <a:ext cx="7344816" cy="3643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9E1F4-EE80-4252-A78C-0BF8FB1A7887}">
      <dsp:nvSpPr>
        <dsp:cNvPr id="0" name=""/>
        <dsp:cNvSpPr/>
      </dsp:nvSpPr>
      <dsp:spPr>
        <a:xfrm>
          <a:off x="0" y="61199"/>
          <a:ext cx="7793053" cy="11934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Relationship Between Borrowed Amount and Speed of Repayment</a:t>
          </a:r>
          <a:endParaRPr lang="fr-CM" sz="3000" kern="1200" dirty="0"/>
        </a:p>
      </dsp:txBody>
      <dsp:txXfrm>
        <a:off x="58257" y="119456"/>
        <a:ext cx="7676539" cy="1076886"/>
      </dsp:txXfrm>
    </dsp:sp>
    <dsp:sp modelId="{DDD01E16-711D-45A3-8930-B24A6032B5BA}">
      <dsp:nvSpPr>
        <dsp:cNvPr id="0" name=""/>
        <dsp:cNvSpPr/>
      </dsp:nvSpPr>
      <dsp:spPr>
        <a:xfrm>
          <a:off x="0" y="1254599"/>
          <a:ext cx="7793053"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42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Adapt the repayment term and terms based on the borrowed amount </a:t>
          </a:r>
          <a:r>
            <a:rPr lang="fr-CM" sz="2300" kern="1200" dirty="0"/>
            <a:t>and </a:t>
          </a:r>
          <a:r>
            <a:rPr lang="fr-CM" sz="2300" kern="1200" dirty="0" err="1"/>
            <a:t>risk</a:t>
          </a:r>
          <a:r>
            <a:rPr lang="fr-CM" sz="2300" kern="1200" dirty="0"/>
            <a:t> profile</a:t>
          </a:r>
        </a:p>
      </dsp:txBody>
      <dsp:txXfrm>
        <a:off x="0" y="1254599"/>
        <a:ext cx="7793053" cy="729675"/>
      </dsp:txXfrm>
    </dsp:sp>
    <dsp:sp modelId="{5C17064B-CA6E-4444-A89E-93874FE92CE6}">
      <dsp:nvSpPr>
        <dsp:cNvPr id="0" name=""/>
        <dsp:cNvSpPr/>
      </dsp:nvSpPr>
      <dsp:spPr>
        <a:xfrm>
          <a:off x="0" y="1984274"/>
          <a:ext cx="7793053" cy="11934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Loan Acceptance According to Purpose</a:t>
          </a:r>
          <a:endParaRPr lang="fr-CM" sz="3000" kern="1200" dirty="0"/>
        </a:p>
      </dsp:txBody>
      <dsp:txXfrm>
        <a:off x="58257" y="2042531"/>
        <a:ext cx="7676539" cy="1076886"/>
      </dsp:txXfrm>
    </dsp:sp>
    <dsp:sp modelId="{E2B6918C-1D2F-4492-8B3E-F9DFAF184362}">
      <dsp:nvSpPr>
        <dsp:cNvPr id="0" name=""/>
        <dsp:cNvSpPr/>
      </dsp:nvSpPr>
      <dsp:spPr>
        <a:xfrm>
          <a:off x="0" y="3177674"/>
          <a:ext cx="7793053"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42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Prioritize loans for less risky uses while optimizing approval for other </a:t>
          </a:r>
          <a:r>
            <a:rPr lang="fr-CM" sz="2300" kern="1200" dirty="0" err="1"/>
            <a:t>categories</a:t>
          </a:r>
          <a:endParaRPr lang="fr-CM" sz="2300" kern="1200" dirty="0"/>
        </a:p>
      </dsp:txBody>
      <dsp:txXfrm>
        <a:off x="0" y="3177674"/>
        <a:ext cx="7793053" cy="72967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51B6608-4456-42BA-A59E-B70862F1FB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M"/>
          </a:p>
        </p:txBody>
      </p:sp>
      <p:sp>
        <p:nvSpPr>
          <p:cNvPr id="3" name="Espace réservé de la date 2">
            <a:extLst>
              <a:ext uri="{FF2B5EF4-FFF2-40B4-BE49-F238E27FC236}">
                <a16:creationId xmlns:a16="http://schemas.microsoft.com/office/drawing/2014/main" id="{9A4DB240-C80B-42A2-9B1D-4FB989F5F0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912E05-95B9-4042-BC69-5CCC1DCD37FB}" type="datetimeFigureOut">
              <a:rPr lang="fr-CM" smtClean="0"/>
              <a:t>03/04/2025</a:t>
            </a:fld>
            <a:endParaRPr lang="fr-CM"/>
          </a:p>
        </p:txBody>
      </p:sp>
      <p:sp>
        <p:nvSpPr>
          <p:cNvPr id="4" name="Espace réservé du pied de page 3">
            <a:extLst>
              <a:ext uri="{FF2B5EF4-FFF2-40B4-BE49-F238E27FC236}">
                <a16:creationId xmlns:a16="http://schemas.microsoft.com/office/drawing/2014/main" id="{52E1D71E-C684-4D30-9CE9-3B813B8DA7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M"/>
          </a:p>
        </p:txBody>
      </p:sp>
      <p:sp>
        <p:nvSpPr>
          <p:cNvPr id="5" name="Espace réservé du numéro de diapositive 4">
            <a:extLst>
              <a:ext uri="{FF2B5EF4-FFF2-40B4-BE49-F238E27FC236}">
                <a16:creationId xmlns:a16="http://schemas.microsoft.com/office/drawing/2014/main" id="{F8994A77-5E2E-4788-A79E-F9C6AEE137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0806D2-4F3C-4792-9151-210317CEE6C5}" type="slidenum">
              <a:rPr lang="fr-CM" smtClean="0"/>
              <a:t>‹N°›</a:t>
            </a:fld>
            <a:endParaRPr lang="fr-CM"/>
          </a:p>
        </p:txBody>
      </p:sp>
    </p:spTree>
    <p:extLst>
      <p:ext uri="{BB962C8B-B14F-4D97-AF65-F5344CB8AC3E}">
        <p14:creationId xmlns:p14="http://schemas.microsoft.com/office/powerpoint/2010/main" val="19948175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M"/>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7FBEA-25B8-45F5-8DCA-14E03C467825}" type="datetimeFigureOut">
              <a:rPr lang="fr-CM" smtClean="0"/>
              <a:t>03/04/2025</a:t>
            </a:fld>
            <a:endParaRPr lang="fr-CM"/>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M"/>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M"/>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M"/>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32B54-FAE2-492B-85D9-A229C586941C}" type="slidenum">
              <a:rPr lang="fr-CM" smtClean="0"/>
              <a:t>‹N°›</a:t>
            </a:fld>
            <a:endParaRPr lang="fr-CM"/>
          </a:p>
        </p:txBody>
      </p:sp>
    </p:spTree>
    <p:extLst>
      <p:ext uri="{BB962C8B-B14F-4D97-AF65-F5344CB8AC3E}">
        <p14:creationId xmlns:p14="http://schemas.microsoft.com/office/powerpoint/2010/main" val="15638818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Just count values and filter by loan status</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14</a:t>
            </a:fld>
            <a:endParaRPr lang="fr-CM"/>
          </a:p>
        </p:txBody>
      </p:sp>
    </p:spTree>
    <p:extLst>
      <p:ext uri="{BB962C8B-B14F-4D97-AF65-F5344CB8AC3E}">
        <p14:creationId xmlns:p14="http://schemas.microsoft.com/office/powerpoint/2010/main" val="818177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Filter the approval rate by a range of ages</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25</a:t>
            </a:fld>
            <a:endParaRPr lang="fr-CM"/>
          </a:p>
        </p:txBody>
      </p:sp>
    </p:spTree>
    <p:extLst>
      <p:ext uri="{BB962C8B-B14F-4D97-AF65-F5344CB8AC3E}">
        <p14:creationId xmlns:p14="http://schemas.microsoft.com/office/powerpoint/2010/main" val="17859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Filter the approval rate by home ownership</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26</a:t>
            </a:fld>
            <a:endParaRPr lang="fr-CM"/>
          </a:p>
        </p:txBody>
      </p:sp>
    </p:spTree>
    <p:extLst>
      <p:ext uri="{BB962C8B-B14F-4D97-AF65-F5344CB8AC3E}">
        <p14:creationId xmlns:p14="http://schemas.microsoft.com/office/powerpoint/2010/main" val="276497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Filter the approval rate by the previous loan default</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27</a:t>
            </a:fld>
            <a:endParaRPr lang="fr-CM"/>
          </a:p>
        </p:txBody>
      </p:sp>
    </p:spTree>
    <p:extLst>
      <p:ext uri="{BB962C8B-B14F-4D97-AF65-F5344CB8AC3E}">
        <p14:creationId xmlns:p14="http://schemas.microsoft.com/office/powerpoint/2010/main" val="2609618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Filter the approval rate by credit score</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28</a:t>
            </a:fld>
            <a:endParaRPr lang="fr-CM"/>
          </a:p>
        </p:txBody>
      </p:sp>
    </p:spTree>
    <p:extLst>
      <p:ext uri="{BB962C8B-B14F-4D97-AF65-F5344CB8AC3E}">
        <p14:creationId xmlns:p14="http://schemas.microsoft.com/office/powerpoint/2010/main" val="2292727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Calculate the mean of </a:t>
            </a:r>
            <a:r>
              <a:rPr lang="en-GB" dirty="0" err="1"/>
              <a:t>paiement</a:t>
            </a:r>
            <a:r>
              <a:rPr lang="en-GB" dirty="0"/>
              <a:t> period base on a range of loans amounts</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29</a:t>
            </a:fld>
            <a:endParaRPr lang="fr-CM"/>
          </a:p>
        </p:txBody>
      </p:sp>
    </p:spTree>
    <p:extLst>
      <p:ext uri="{BB962C8B-B14F-4D97-AF65-F5344CB8AC3E}">
        <p14:creationId xmlns:p14="http://schemas.microsoft.com/office/powerpoint/2010/main" val="1806112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Calculate the mean of approval rate base on the purpose</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30</a:t>
            </a:fld>
            <a:endParaRPr lang="fr-CM"/>
          </a:p>
        </p:txBody>
      </p:sp>
    </p:spTree>
    <p:extLst>
      <p:ext uri="{BB962C8B-B14F-4D97-AF65-F5344CB8AC3E}">
        <p14:creationId xmlns:p14="http://schemas.microsoft.com/office/powerpoint/2010/main" val="322180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Calculate the mean, median and standard deviation of loan amount</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15</a:t>
            </a:fld>
            <a:endParaRPr lang="fr-CM"/>
          </a:p>
        </p:txBody>
      </p:sp>
    </p:spTree>
    <p:extLst>
      <p:ext uri="{BB962C8B-B14F-4D97-AF65-F5344CB8AC3E}">
        <p14:creationId xmlns:p14="http://schemas.microsoft.com/office/powerpoint/2010/main" val="262648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Mean of interest rate</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16</a:t>
            </a:fld>
            <a:endParaRPr lang="fr-CM"/>
          </a:p>
        </p:txBody>
      </p:sp>
    </p:spTree>
    <p:extLst>
      <p:ext uri="{BB962C8B-B14F-4D97-AF65-F5344CB8AC3E}">
        <p14:creationId xmlns:p14="http://schemas.microsoft.com/office/powerpoint/2010/main" val="1303604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Count values and filter by borrower education</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17</a:t>
            </a:fld>
            <a:endParaRPr lang="fr-CM"/>
          </a:p>
        </p:txBody>
      </p:sp>
    </p:spTree>
    <p:extLst>
      <p:ext uri="{BB962C8B-B14F-4D97-AF65-F5344CB8AC3E}">
        <p14:creationId xmlns:p14="http://schemas.microsoft.com/office/powerpoint/2010/main" val="131405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Calculate the mean of borrower’s income and filter by borrower’s education</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18</a:t>
            </a:fld>
            <a:endParaRPr lang="fr-CM"/>
          </a:p>
        </p:txBody>
      </p:sp>
    </p:spTree>
    <p:extLst>
      <p:ext uri="{BB962C8B-B14F-4D97-AF65-F5344CB8AC3E}">
        <p14:creationId xmlns:p14="http://schemas.microsoft.com/office/powerpoint/2010/main" val="422629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calculates the </a:t>
            </a:r>
            <a:r>
              <a:rPr lang="en-US" b="1" dirty="0"/>
              <a:t>Pearson correlation coefficient (r)</a:t>
            </a:r>
            <a:r>
              <a:rPr lang="en-US" dirty="0"/>
              <a:t> between </a:t>
            </a:r>
            <a:r>
              <a:rPr lang="en-US" b="1" dirty="0"/>
              <a:t>person income</a:t>
            </a:r>
            <a:r>
              <a:rPr lang="en-US" dirty="0"/>
              <a:t> and </a:t>
            </a:r>
            <a:r>
              <a:rPr lang="en-US" b="1" dirty="0"/>
              <a:t>loan amount. </a:t>
            </a:r>
            <a:r>
              <a:rPr lang="en-US" b="0" dirty="0"/>
              <a:t>We had to cast into </a:t>
            </a:r>
            <a:r>
              <a:rPr lang="en-US" b="1" dirty="0"/>
              <a:t>DECIMAL</a:t>
            </a:r>
            <a:r>
              <a:rPr lang="en-US" b="0" dirty="0"/>
              <a:t> because </a:t>
            </a:r>
            <a:r>
              <a:rPr lang="en-US" b="1" dirty="0"/>
              <a:t>multiplying large numeric values</a:t>
            </a:r>
            <a:r>
              <a:rPr lang="en-US" dirty="0"/>
              <a:t> can exceed the storage limit of </a:t>
            </a:r>
            <a:r>
              <a:rPr lang="en-US" b="1" dirty="0"/>
              <a:t>BIGINT</a:t>
            </a:r>
            <a:r>
              <a:rPr lang="en-US" dirty="0"/>
              <a:t>.</a:t>
            </a:r>
            <a:endParaRPr lang="en-GB" dirty="0"/>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19</a:t>
            </a:fld>
            <a:endParaRPr lang="fr-CM"/>
          </a:p>
        </p:txBody>
      </p:sp>
    </p:spTree>
    <p:extLst>
      <p:ext uri="{BB962C8B-B14F-4D97-AF65-F5344CB8AC3E}">
        <p14:creationId xmlns:p14="http://schemas.microsoft.com/office/powerpoint/2010/main" val="285176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Calculate the mean of interest rate and filter by borrower education</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20</a:t>
            </a:fld>
            <a:endParaRPr lang="fr-CM"/>
          </a:p>
        </p:txBody>
      </p:sp>
    </p:spTree>
    <p:extLst>
      <p:ext uri="{BB962C8B-B14F-4D97-AF65-F5344CB8AC3E}">
        <p14:creationId xmlns:p14="http://schemas.microsoft.com/office/powerpoint/2010/main" val="1239296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Calculate the mean of interest rate and filter by borrower loan amounts</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21</a:t>
            </a:fld>
            <a:endParaRPr lang="fr-CM"/>
          </a:p>
        </p:txBody>
      </p:sp>
    </p:spTree>
    <p:extLst>
      <p:ext uri="{BB962C8B-B14F-4D97-AF65-F5344CB8AC3E}">
        <p14:creationId xmlns:p14="http://schemas.microsoft.com/office/powerpoint/2010/main" val="177257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We multiplied the loan amount by the interest rate to find the interest revenue. After that we sum them and filter by the home ownership and age.</a:t>
            </a:r>
          </a:p>
        </p:txBody>
      </p:sp>
      <p:sp>
        <p:nvSpPr>
          <p:cNvPr id="4" name="Espace réservé du numéro de diapositive 3"/>
          <p:cNvSpPr>
            <a:spLocks noGrp="1"/>
          </p:cNvSpPr>
          <p:nvPr>
            <p:ph type="sldNum" sz="quarter" idx="5"/>
          </p:nvPr>
        </p:nvSpPr>
        <p:spPr/>
        <p:txBody>
          <a:bodyPr/>
          <a:lstStyle/>
          <a:p>
            <a:fld id="{DDE32B54-FAE2-492B-85D9-A229C586941C}" type="slidenum">
              <a:rPr lang="fr-CM" smtClean="0"/>
              <a:t>22</a:t>
            </a:fld>
            <a:endParaRPr lang="fr-CM"/>
          </a:p>
        </p:txBody>
      </p:sp>
    </p:spTree>
    <p:extLst>
      <p:ext uri="{BB962C8B-B14F-4D97-AF65-F5344CB8AC3E}">
        <p14:creationId xmlns:p14="http://schemas.microsoft.com/office/powerpoint/2010/main" val="1317545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_11">
    <p:spTree>
      <p:nvGrpSpPr>
        <p:cNvPr id="1" name=""/>
        <p:cNvGrpSpPr/>
        <p:nvPr/>
      </p:nvGrpSpPr>
      <p:grpSpPr>
        <a:xfrm>
          <a:off x="0" y="0"/>
          <a:ext cx="9144000" cy="5143500"/>
          <a:chOff x="0" y="0"/>
          <a:chExt cx="9144000" cy="5143500"/>
        </a:xfrm>
      </p:grpSpPr>
      <p:pic>
        <p:nvPicPr>
          <p:cNvPr id="2" name="Google Shape;7;p2"/>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_11_1">
    <p:spTree>
      <p:nvGrpSpPr>
        <p:cNvPr id="1" name=""/>
        <p:cNvGrpSpPr/>
        <p:nvPr/>
      </p:nvGrpSpPr>
      <p:grpSpPr>
        <a:xfrm>
          <a:off x="0" y="0"/>
          <a:ext cx="9144000" cy="5143500"/>
          <a:chOff x="0" y="0"/>
          <a:chExt cx="9144000" cy="5143500"/>
        </a:xfrm>
      </p:grpSpPr>
      <p:pic>
        <p:nvPicPr>
          <p:cNvPr id="2" name="Google Shape;9;p3"/>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_11_1_1">
    <p:spTree>
      <p:nvGrpSpPr>
        <p:cNvPr id="1" name=""/>
        <p:cNvGrpSpPr/>
        <p:nvPr/>
      </p:nvGrpSpPr>
      <p:grpSpPr>
        <a:xfrm>
          <a:off x="0" y="0"/>
          <a:ext cx="9144000" cy="5143500"/>
          <a:chOff x="0" y="0"/>
          <a:chExt cx="9144000" cy="5143500"/>
        </a:xfrm>
      </p:grpSpPr>
      <p:pic>
        <p:nvPicPr>
          <p:cNvPr id="2" name="Google Shape;11;p4"/>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_11_1_1_1">
    <p:spTree>
      <p:nvGrpSpPr>
        <p:cNvPr id="1" name=""/>
        <p:cNvGrpSpPr/>
        <p:nvPr/>
      </p:nvGrpSpPr>
      <p:grpSpPr>
        <a:xfrm>
          <a:off x="0" y="0"/>
          <a:ext cx="9144000" cy="5143500"/>
          <a:chOff x="0" y="0"/>
          <a:chExt cx="9144000" cy="5143500"/>
        </a:xfrm>
      </p:grpSpPr>
      <p:pic>
        <p:nvPicPr>
          <p:cNvPr id="2" name="Google Shape;13;p5"/>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_11_1_1_1_1">
    <p:spTree>
      <p:nvGrpSpPr>
        <p:cNvPr id="1" name=""/>
        <p:cNvGrpSpPr/>
        <p:nvPr/>
      </p:nvGrpSpPr>
      <p:grpSpPr>
        <a:xfrm>
          <a:off x="0" y="0"/>
          <a:ext cx="9144000" cy="5143500"/>
          <a:chOff x="0" y="0"/>
          <a:chExt cx="9144000" cy="5143500"/>
        </a:xfrm>
      </p:grpSpPr>
      <p:pic>
        <p:nvPicPr>
          <p:cNvPr id="2" name="Google Shape;15;p6"/>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_11_1_1_1_1_1">
    <p:spTree>
      <p:nvGrpSpPr>
        <p:cNvPr id="1" name=""/>
        <p:cNvGrpSpPr/>
        <p:nvPr/>
      </p:nvGrpSpPr>
      <p:grpSpPr>
        <a:xfrm>
          <a:off x="0" y="0"/>
          <a:ext cx="9144000" cy="5143500"/>
          <a:chOff x="0" y="0"/>
          <a:chExt cx="9144000" cy="5143500"/>
        </a:xfrm>
      </p:grpSpPr>
      <p:pic>
        <p:nvPicPr>
          <p:cNvPr id="2" name="Google Shape;17;p7"/>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_11_1_1_1_1_1_1">
    <p:spTree>
      <p:nvGrpSpPr>
        <p:cNvPr id="1" name=""/>
        <p:cNvGrpSpPr/>
        <p:nvPr/>
      </p:nvGrpSpPr>
      <p:grpSpPr>
        <a:xfrm>
          <a:off x="0" y="0"/>
          <a:ext cx="9144000" cy="5143500"/>
          <a:chOff x="0" y="0"/>
          <a:chExt cx="9144000" cy="5143500"/>
        </a:xfrm>
      </p:grpSpPr>
      <p:pic>
        <p:nvPicPr>
          <p:cNvPr id="2" name="Google Shape;19;p8"/>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_11_1_1_1_1_1_1_1">
    <p:spTree>
      <p:nvGrpSpPr>
        <p:cNvPr id="1" name=""/>
        <p:cNvGrpSpPr/>
        <p:nvPr/>
      </p:nvGrpSpPr>
      <p:grpSpPr>
        <a:xfrm>
          <a:off x="0" y="0"/>
          <a:ext cx="9144000" cy="5143500"/>
          <a:chOff x="0" y="0"/>
          <a:chExt cx="9144000" cy="5143500"/>
        </a:xfrm>
      </p:grpSpPr>
      <p:pic>
        <p:nvPicPr>
          <p:cNvPr id="2" name="Google Shape;21;p9"/>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_11_1_1_1_1_1_1_1_1">
    <p:spTree>
      <p:nvGrpSpPr>
        <p:cNvPr id="1" name=""/>
        <p:cNvGrpSpPr/>
        <p:nvPr/>
      </p:nvGrpSpPr>
      <p:grpSpPr>
        <a:xfrm>
          <a:off x="0" y="0"/>
          <a:ext cx="9144000" cy="5143500"/>
          <a:chOff x="0" y="0"/>
          <a:chExt cx="9144000" cy="5143500"/>
        </a:xfrm>
      </p:grpSpPr>
      <p:pic>
        <p:nvPicPr>
          <p:cNvPr id="2" name="Google Shape;23;p10"/>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5EE"/>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432711580" r:id="rId1"/>
    <p:sldLayoutId id="2432711581" r:id="rId2"/>
    <p:sldLayoutId id="2432711582" r:id="rId3"/>
    <p:sldLayoutId id="2432711583" r:id="rId4"/>
    <p:sldLayoutId id="2432711584" r:id="rId5"/>
    <p:sldLayoutId id="2432711585" r:id="rId6"/>
    <p:sldLayoutId id="2432711586" r:id="rId7"/>
    <p:sldLayoutId id="2432711587" r:id="rId8"/>
    <p:sldLayoutId id="2432711588" r:id="rId9"/>
  </p:sldLayoutIdLst>
  <p:hf hdr="0" ftr="0" dt="0"/>
  <p:txStyles>
    <p:title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titleStyle>
    <p:body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bodyStyle>
    <p:other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543050"/>
          <a:ext cx="8229600" cy="2857500"/>
          <a:chOff x="914400" y="1543050"/>
          <a:chExt cx="8229600" cy="2857500"/>
        </a:xfrm>
      </p:grpSpPr>
      <p:sp>
        <p:nvSpPr>
          <p:cNvPr id="2" name="ZoneTexte 1"/>
          <p:cNvSpPr txBox="1"/>
          <p:nvPr/>
        </p:nvSpPr>
        <p:spPr>
          <a:xfrm>
            <a:off x="1828800" y="1543050"/>
            <a:ext cx="5486400" cy="114300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dirty="0">
                <a:solidFill>
                  <a:srgbClr val="4C2A13">
                    <a:alpha val="100000"/>
                  </a:srgbClr>
                </a:solidFill>
                <a:latin typeface="Calibri"/>
              </a:rPr>
              <a:t>Loan Analysis Report</a:t>
            </a:r>
          </a:p>
        </p:txBody>
      </p:sp>
      <p:sp>
        <p:nvSpPr>
          <p:cNvPr id="3" name="ZoneTexte 2"/>
          <p:cNvSpPr txBox="1"/>
          <p:nvPr/>
        </p:nvSpPr>
        <p:spPr>
          <a:xfrm>
            <a:off x="914400" y="2571750"/>
            <a:ext cx="7315200" cy="769441"/>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400" b="1" u="none" strike="noStrike" cap="none" spc="0" dirty="0">
                <a:solidFill>
                  <a:srgbClr val="4C2A13">
                    <a:alpha val="100000"/>
                  </a:srgbClr>
                </a:solidFill>
                <a:latin typeface="Calibri"/>
              </a:rPr>
              <a:t>HSBC 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238625"/>
          <a:chOff x="914400" y="1028700"/>
          <a:chExt cx="8229600" cy="4238625"/>
        </a:xfrm>
      </p:grpSpPr>
      <p:sp>
        <p:nvSpPr>
          <p:cNvPr id="2" name="ZoneTexte 1"/>
          <p:cNvSpPr txBox="1"/>
          <p:nvPr/>
        </p:nvSpPr>
        <p:spPr>
          <a:xfrm>
            <a:off x="1010072" y="235942"/>
            <a:ext cx="7315200" cy="52322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4C2A13">
                    <a:alpha val="100000"/>
                  </a:srgbClr>
                </a:solidFill>
                <a:latin typeface="Calibri"/>
              </a:rPr>
              <a:t>Understand and clean the dataset</a:t>
            </a:r>
          </a:p>
        </p:txBody>
      </p:sp>
      <p:sp>
        <p:nvSpPr>
          <p:cNvPr id="6" name="ZoneTexte 5">
            <a:extLst>
              <a:ext uri="{FF2B5EF4-FFF2-40B4-BE49-F238E27FC236}">
                <a16:creationId xmlns:a16="http://schemas.microsoft.com/office/drawing/2014/main" id="{1D24BCC6-A9D0-4BA5-84AE-25B8475D8760}"/>
              </a:ext>
            </a:extLst>
          </p:cNvPr>
          <p:cNvSpPr txBox="1"/>
          <p:nvPr/>
        </p:nvSpPr>
        <p:spPr>
          <a:xfrm>
            <a:off x="611560" y="827975"/>
            <a:ext cx="7315200" cy="40011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000" b="1" dirty="0">
                <a:solidFill>
                  <a:srgbClr val="4C2A13">
                    <a:alpha val="100000"/>
                  </a:srgbClr>
                </a:solidFill>
                <a:latin typeface="Calibri"/>
              </a:rPr>
              <a:t>Type Check</a:t>
            </a:r>
            <a:endParaRPr lang="en-US" sz="2000" b="1" u="none" strike="noStrike" cap="none" spc="0" dirty="0">
              <a:solidFill>
                <a:srgbClr val="4C2A13">
                  <a:alpha val="100000"/>
                </a:srgbClr>
              </a:solidFill>
              <a:latin typeface="Calibri"/>
            </a:endParaRPr>
          </a:p>
        </p:txBody>
      </p:sp>
      <p:pic>
        <p:nvPicPr>
          <p:cNvPr id="13" name="Image 12">
            <a:extLst>
              <a:ext uri="{FF2B5EF4-FFF2-40B4-BE49-F238E27FC236}">
                <a16:creationId xmlns:a16="http://schemas.microsoft.com/office/drawing/2014/main" id="{2ED923C8-D743-4B05-A525-20E107DFC0E2}"/>
              </a:ext>
            </a:extLst>
          </p:cNvPr>
          <p:cNvPicPr>
            <a:picLocks noChangeAspect="1"/>
          </p:cNvPicPr>
          <p:nvPr/>
        </p:nvPicPr>
        <p:blipFill rotWithShape="1">
          <a:blip r:embed="rId2">
            <a:extLst>
              <a:ext uri="{28A0092B-C50C-407E-A947-70E740481C1C}">
                <a14:useLocalDpi xmlns:a14="http://schemas.microsoft.com/office/drawing/2010/main" val="0"/>
              </a:ext>
            </a:extLst>
          </a:blip>
          <a:srcRect l="2750" t="48518" r="2750" b="38141"/>
          <a:stretch/>
        </p:blipFill>
        <p:spPr>
          <a:xfrm>
            <a:off x="251520" y="1296898"/>
            <a:ext cx="8640960" cy="648073"/>
          </a:xfrm>
          <a:prstGeom prst="rect">
            <a:avLst/>
          </a:prstGeom>
        </p:spPr>
      </p:pic>
      <p:pic>
        <p:nvPicPr>
          <p:cNvPr id="17" name="Image 16">
            <a:extLst>
              <a:ext uri="{FF2B5EF4-FFF2-40B4-BE49-F238E27FC236}">
                <a16:creationId xmlns:a16="http://schemas.microsoft.com/office/drawing/2014/main" id="{C427FF32-0C99-4AD0-9F0C-E3ECB777FEC4}"/>
              </a:ext>
            </a:extLst>
          </p:cNvPr>
          <p:cNvPicPr>
            <a:picLocks noChangeAspect="1"/>
          </p:cNvPicPr>
          <p:nvPr/>
        </p:nvPicPr>
        <p:blipFill rotWithShape="1">
          <a:blip r:embed="rId3">
            <a:extLst>
              <a:ext uri="{28A0092B-C50C-407E-A947-70E740481C1C}">
                <a14:useLocalDpi xmlns:a14="http://schemas.microsoft.com/office/drawing/2010/main" val="0"/>
              </a:ext>
            </a:extLst>
          </a:blip>
          <a:srcRect t="38514" r="4326" b="1916"/>
          <a:stretch/>
        </p:blipFill>
        <p:spPr>
          <a:xfrm>
            <a:off x="230414" y="1997500"/>
            <a:ext cx="8748464" cy="2893775"/>
          </a:xfrm>
          <a:prstGeom prst="rect">
            <a:avLst/>
          </a:prstGeom>
        </p:spPr>
      </p:pic>
      <p:sp>
        <p:nvSpPr>
          <p:cNvPr id="18" name="Ellipse 17">
            <a:extLst>
              <a:ext uri="{FF2B5EF4-FFF2-40B4-BE49-F238E27FC236}">
                <a16:creationId xmlns:a16="http://schemas.microsoft.com/office/drawing/2014/main" id="{9F6D7455-8A1B-430A-ADBB-014EAA7E9E71}"/>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10</a:t>
            </a:r>
            <a:endParaRPr lang="fr-CM" dirty="0"/>
          </a:p>
        </p:txBody>
      </p:sp>
      <p:sp>
        <p:nvSpPr>
          <p:cNvPr id="19" name="ZoneTexte 18">
            <a:extLst>
              <a:ext uri="{FF2B5EF4-FFF2-40B4-BE49-F238E27FC236}">
                <a16:creationId xmlns:a16="http://schemas.microsoft.com/office/drawing/2014/main" id="{D6F23C7A-B2F0-40F3-AFE4-E5E6298F4A92}"/>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Understand the Problem</a:t>
            </a:r>
          </a:p>
        </p:txBody>
      </p:sp>
    </p:spTree>
    <p:extLst>
      <p:ext uri="{BB962C8B-B14F-4D97-AF65-F5344CB8AC3E}">
        <p14:creationId xmlns:p14="http://schemas.microsoft.com/office/powerpoint/2010/main" val="471902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238625"/>
          <a:chOff x="914400" y="1028700"/>
          <a:chExt cx="8229600" cy="4238625"/>
        </a:xfrm>
      </p:grpSpPr>
      <p:sp>
        <p:nvSpPr>
          <p:cNvPr id="2" name="ZoneTexte 1"/>
          <p:cNvSpPr txBox="1"/>
          <p:nvPr/>
        </p:nvSpPr>
        <p:spPr>
          <a:xfrm>
            <a:off x="1010072" y="235942"/>
            <a:ext cx="7315200" cy="52322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4C2A13">
                    <a:alpha val="100000"/>
                  </a:srgbClr>
                </a:solidFill>
                <a:latin typeface="Calibri"/>
              </a:rPr>
              <a:t>Understand and clean the dataset</a:t>
            </a:r>
          </a:p>
        </p:txBody>
      </p:sp>
      <p:sp>
        <p:nvSpPr>
          <p:cNvPr id="6" name="ZoneTexte 5">
            <a:extLst>
              <a:ext uri="{FF2B5EF4-FFF2-40B4-BE49-F238E27FC236}">
                <a16:creationId xmlns:a16="http://schemas.microsoft.com/office/drawing/2014/main" id="{1D24BCC6-A9D0-4BA5-84AE-25B8475D8760}"/>
              </a:ext>
            </a:extLst>
          </p:cNvPr>
          <p:cNvSpPr txBox="1"/>
          <p:nvPr/>
        </p:nvSpPr>
        <p:spPr>
          <a:xfrm>
            <a:off x="611560" y="827975"/>
            <a:ext cx="7315200" cy="40011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000" b="1" dirty="0">
                <a:solidFill>
                  <a:srgbClr val="4C2A13">
                    <a:alpha val="100000"/>
                  </a:srgbClr>
                </a:solidFill>
                <a:latin typeface="Calibri"/>
              </a:rPr>
              <a:t>Duplicated Identification</a:t>
            </a:r>
            <a:endParaRPr lang="en-US" sz="2000" b="1" u="none" strike="noStrike" cap="none" spc="0" dirty="0">
              <a:solidFill>
                <a:srgbClr val="4C2A13">
                  <a:alpha val="100000"/>
                </a:srgbClr>
              </a:solidFill>
              <a:latin typeface="Calibri"/>
            </a:endParaRPr>
          </a:p>
        </p:txBody>
      </p:sp>
      <p:pic>
        <p:nvPicPr>
          <p:cNvPr id="4" name="Image 3">
            <a:extLst>
              <a:ext uri="{FF2B5EF4-FFF2-40B4-BE49-F238E27FC236}">
                <a16:creationId xmlns:a16="http://schemas.microsoft.com/office/drawing/2014/main" id="{F6B39D1B-8341-493B-83D4-EDFF584C4EB8}"/>
              </a:ext>
            </a:extLst>
          </p:cNvPr>
          <p:cNvPicPr>
            <a:picLocks noChangeAspect="1"/>
          </p:cNvPicPr>
          <p:nvPr/>
        </p:nvPicPr>
        <p:blipFill rotWithShape="1">
          <a:blip r:embed="rId2">
            <a:extLst>
              <a:ext uri="{28A0092B-C50C-407E-A947-70E740481C1C}">
                <a14:useLocalDpi xmlns:a14="http://schemas.microsoft.com/office/drawing/2010/main" val="0"/>
              </a:ext>
            </a:extLst>
          </a:blip>
          <a:srcRect l="3539" t="48518" r="9838" b="9977"/>
          <a:stretch/>
        </p:blipFill>
        <p:spPr>
          <a:xfrm>
            <a:off x="187229" y="1707654"/>
            <a:ext cx="8769541" cy="2232248"/>
          </a:xfrm>
          <a:prstGeom prst="rect">
            <a:avLst/>
          </a:prstGeom>
        </p:spPr>
      </p:pic>
      <p:sp>
        <p:nvSpPr>
          <p:cNvPr id="9" name="Ellipse 8">
            <a:extLst>
              <a:ext uri="{FF2B5EF4-FFF2-40B4-BE49-F238E27FC236}">
                <a16:creationId xmlns:a16="http://schemas.microsoft.com/office/drawing/2014/main" id="{33C4BF12-B78C-4E73-A43F-DB98BF9495F1}"/>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11</a:t>
            </a:r>
            <a:endParaRPr lang="fr-CM" dirty="0"/>
          </a:p>
        </p:txBody>
      </p:sp>
      <p:sp>
        <p:nvSpPr>
          <p:cNvPr id="10" name="ZoneTexte 9">
            <a:extLst>
              <a:ext uri="{FF2B5EF4-FFF2-40B4-BE49-F238E27FC236}">
                <a16:creationId xmlns:a16="http://schemas.microsoft.com/office/drawing/2014/main" id="{FACF46F3-D2C9-498E-AE05-273D904C9900}"/>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Understand the Problem</a:t>
            </a:r>
          </a:p>
        </p:txBody>
      </p:sp>
    </p:spTree>
    <p:extLst>
      <p:ext uri="{BB962C8B-B14F-4D97-AF65-F5344CB8AC3E}">
        <p14:creationId xmlns:p14="http://schemas.microsoft.com/office/powerpoint/2010/main" val="4111348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238625"/>
          <a:chOff x="914400" y="1028700"/>
          <a:chExt cx="8229600" cy="4238625"/>
        </a:xfrm>
      </p:grpSpPr>
      <p:sp>
        <p:nvSpPr>
          <p:cNvPr id="5" name="ZoneTexte 4">
            <a:extLst>
              <a:ext uri="{FF2B5EF4-FFF2-40B4-BE49-F238E27FC236}">
                <a16:creationId xmlns:a16="http://schemas.microsoft.com/office/drawing/2014/main" id="{D6D92F2C-0461-40CD-AE80-B0C0BB3547D1}"/>
              </a:ext>
            </a:extLst>
          </p:cNvPr>
          <p:cNvSpPr txBox="1"/>
          <p:nvPr/>
        </p:nvSpPr>
        <p:spPr>
          <a:xfrm>
            <a:off x="683570" y="267494"/>
            <a:ext cx="4320480" cy="584775"/>
          </a:xfrm>
          <a:prstGeom prst="rect">
            <a:avLst/>
          </a:prstGeom>
          <a:noFill/>
        </p:spPr>
        <p:txBody>
          <a:bodyPr vert="horz" wrap="square" lIns="91440" tIns="45720" rIns="91440" bIns="45720" rtlCol="0" anchor="t" anchorCtr="0">
            <a:spAutoFit/>
          </a:bodyPr>
          <a:lstStyle/>
          <a:p>
            <a:pPr marL="0" marR="0" lvl="0" indent="0" algn="l" rtl="0" fontAlgn="t">
              <a:lnSpc>
                <a:spcPct val="100000"/>
              </a:lnSpc>
              <a:spcBef>
                <a:spcPts val="0"/>
              </a:spcBef>
              <a:spcAft>
                <a:spcPts val="0"/>
              </a:spcAft>
            </a:pPr>
            <a:r>
              <a:rPr lang="en-US" sz="3200" b="1" u="none" strike="noStrike" cap="none" spc="0" dirty="0">
                <a:solidFill>
                  <a:srgbClr val="4C2A13">
                    <a:alpha val="100000"/>
                  </a:srgbClr>
                </a:solidFill>
                <a:latin typeface="Calibri"/>
              </a:rPr>
              <a:t>Conclusion Of this part</a:t>
            </a:r>
          </a:p>
        </p:txBody>
      </p:sp>
      <p:graphicFrame>
        <p:nvGraphicFramePr>
          <p:cNvPr id="3" name="Diagramme 2">
            <a:extLst>
              <a:ext uri="{FF2B5EF4-FFF2-40B4-BE49-F238E27FC236}">
                <a16:creationId xmlns:a16="http://schemas.microsoft.com/office/drawing/2014/main" id="{1F5BBC9C-E80A-4DEE-8556-E5490230A81F}"/>
              </a:ext>
            </a:extLst>
          </p:cNvPr>
          <p:cNvGraphicFramePr/>
          <p:nvPr>
            <p:extLst>
              <p:ext uri="{D42A27DB-BD31-4B8C-83A1-F6EECF244321}">
                <p14:modId xmlns:p14="http://schemas.microsoft.com/office/powerpoint/2010/main" val="1064419861"/>
              </p:ext>
            </p:extLst>
          </p:nvPr>
        </p:nvGraphicFramePr>
        <p:xfrm>
          <a:off x="251520" y="771550"/>
          <a:ext cx="8640960" cy="448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Ellipse 7">
            <a:extLst>
              <a:ext uri="{FF2B5EF4-FFF2-40B4-BE49-F238E27FC236}">
                <a16:creationId xmlns:a16="http://schemas.microsoft.com/office/drawing/2014/main" id="{687D3FE4-3619-4302-9305-6D910DCEEC7A}"/>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12</a:t>
            </a:r>
            <a:endParaRPr lang="fr-CM" dirty="0"/>
          </a:p>
        </p:txBody>
      </p:sp>
      <p:sp>
        <p:nvSpPr>
          <p:cNvPr id="9" name="ZoneTexte 8">
            <a:extLst>
              <a:ext uri="{FF2B5EF4-FFF2-40B4-BE49-F238E27FC236}">
                <a16:creationId xmlns:a16="http://schemas.microsoft.com/office/drawing/2014/main" id="{DAFBEE04-DD68-4DD1-BC7C-F6174B54B462}"/>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Understand the Problem</a:t>
            </a:r>
          </a:p>
        </p:txBody>
      </p:sp>
    </p:spTree>
    <p:extLst>
      <p:ext uri="{BB962C8B-B14F-4D97-AF65-F5344CB8AC3E}">
        <p14:creationId xmlns:p14="http://schemas.microsoft.com/office/powerpoint/2010/main" val="960998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4" name="ZoneTexte 3">
            <a:extLst>
              <a:ext uri="{FF2B5EF4-FFF2-40B4-BE49-F238E27FC236}">
                <a16:creationId xmlns:a16="http://schemas.microsoft.com/office/drawing/2014/main" id="{0391C98C-72F9-4110-8598-CAAB4389B0FD}"/>
              </a:ext>
            </a:extLst>
          </p:cNvPr>
          <p:cNvSpPr txBox="1"/>
          <p:nvPr/>
        </p:nvSpPr>
        <p:spPr>
          <a:xfrm>
            <a:off x="1547664" y="1254845"/>
            <a:ext cx="5688632" cy="707886"/>
          </a:xfrm>
          <a:prstGeom prst="rect">
            <a:avLst/>
          </a:prstGeom>
          <a:noFill/>
        </p:spPr>
        <p:txBody>
          <a:bodyPr vert="horz" wrap="square" lIns="91440" tIns="45720" rIns="91440" bIns="45720" rtlCol="0" anchor="t" anchorCtr="0">
            <a:spAutoFit/>
          </a:bodyPr>
          <a:lstStyle/>
          <a:p>
            <a:pPr marL="0" marR="0" lvl="0" indent="0" algn="l" rtl="0" fontAlgn="t">
              <a:lnSpc>
                <a:spcPct val="100000"/>
              </a:lnSpc>
              <a:spcBef>
                <a:spcPts val="0"/>
              </a:spcBef>
              <a:spcAft>
                <a:spcPts val="0"/>
              </a:spcAft>
            </a:pPr>
            <a:r>
              <a:rPr lang="en-US" sz="4000" b="1" u="none" strike="noStrike" cap="none" spc="0" dirty="0">
                <a:solidFill>
                  <a:srgbClr val="4C2A13">
                    <a:alpha val="100000"/>
                  </a:srgbClr>
                </a:solidFill>
                <a:latin typeface="Calibri"/>
              </a:rPr>
              <a:t>Exploratory Data Analysis</a:t>
            </a:r>
          </a:p>
        </p:txBody>
      </p:sp>
      <p:sp>
        <p:nvSpPr>
          <p:cNvPr id="5" name="ZoneTexte 4">
            <a:extLst>
              <a:ext uri="{FF2B5EF4-FFF2-40B4-BE49-F238E27FC236}">
                <a16:creationId xmlns:a16="http://schemas.microsoft.com/office/drawing/2014/main" id="{BA20E221-1799-439D-94D0-AEFA7AADA441}"/>
              </a:ext>
            </a:extLst>
          </p:cNvPr>
          <p:cNvSpPr txBox="1"/>
          <p:nvPr/>
        </p:nvSpPr>
        <p:spPr>
          <a:xfrm>
            <a:off x="683568" y="2355726"/>
            <a:ext cx="7632848" cy="1815882"/>
          </a:xfrm>
          <a:prstGeom prst="rect">
            <a:avLst/>
          </a:prstGeom>
          <a:noFill/>
        </p:spPr>
        <p:txBody>
          <a:bodyPr wrap="square" rtlCol="0">
            <a:spAutoFit/>
          </a:bodyPr>
          <a:lstStyle/>
          <a:p>
            <a:pPr algn="just"/>
            <a:r>
              <a:rPr lang="en-US" sz="2800" u="none" strike="noStrike" cap="none" spc="0" dirty="0">
                <a:solidFill>
                  <a:srgbClr val="4C2A13">
                    <a:alpha val="100000"/>
                  </a:srgbClr>
                </a:solidFill>
                <a:latin typeface="Calibri"/>
              </a:rPr>
              <a:t>It focuses on understanding key characteristics of the dataset, detecting patterns, and identifying correlations among variables to provide a foundation for further analysis.</a:t>
            </a:r>
            <a:endParaRPr lang="fr-CM" sz="2800" dirty="0"/>
          </a:p>
        </p:txBody>
      </p:sp>
      <p:sp>
        <p:nvSpPr>
          <p:cNvPr id="7" name="Ellipse 6">
            <a:extLst>
              <a:ext uri="{FF2B5EF4-FFF2-40B4-BE49-F238E27FC236}">
                <a16:creationId xmlns:a16="http://schemas.microsoft.com/office/drawing/2014/main" id="{FCA2CF16-5B43-4859-9C5D-7131F0BF8899}"/>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13</a:t>
            </a:r>
            <a:endParaRPr lang="fr-CM"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BBC8EBB-44AA-4D96-82DF-344B5C11FA03}"/>
              </a:ext>
            </a:extLst>
          </p:cNvPr>
          <p:cNvSpPr txBox="1"/>
          <p:nvPr/>
        </p:nvSpPr>
        <p:spPr>
          <a:xfrm>
            <a:off x="683568" y="483518"/>
            <a:ext cx="3384376" cy="461665"/>
          </a:xfrm>
          <a:prstGeom prst="rect">
            <a:avLst/>
          </a:prstGeom>
          <a:noFill/>
        </p:spPr>
        <p:txBody>
          <a:bodyPr wrap="square" rtlCol="0">
            <a:spAutoFit/>
          </a:bodyPr>
          <a:lstStyle/>
          <a:p>
            <a:r>
              <a:rPr lang="en-US" sz="2400" b="1" u="none" strike="noStrike" cap="none" spc="0" dirty="0">
                <a:solidFill>
                  <a:srgbClr val="4C2A13">
                    <a:alpha val="100000"/>
                  </a:srgbClr>
                </a:solidFill>
                <a:latin typeface="Calibri"/>
              </a:rPr>
              <a:t>Loan Portfolio Analysis</a:t>
            </a:r>
          </a:p>
        </p:txBody>
      </p:sp>
      <p:sp>
        <p:nvSpPr>
          <p:cNvPr id="3" name="ZoneTexte 2">
            <a:extLst>
              <a:ext uri="{FF2B5EF4-FFF2-40B4-BE49-F238E27FC236}">
                <a16:creationId xmlns:a16="http://schemas.microsoft.com/office/drawing/2014/main" id="{A8DA1B9C-FF40-4826-B8CD-4FB3F9647EDB}"/>
              </a:ext>
            </a:extLst>
          </p:cNvPr>
          <p:cNvSpPr txBox="1"/>
          <p:nvPr/>
        </p:nvSpPr>
        <p:spPr>
          <a:xfrm>
            <a:off x="539552" y="915566"/>
            <a:ext cx="8280920" cy="400110"/>
          </a:xfrm>
          <a:prstGeom prst="rect">
            <a:avLst/>
          </a:prstGeom>
          <a:noFill/>
        </p:spPr>
        <p:txBody>
          <a:bodyPr wrap="square" rtlCol="0">
            <a:spAutoFit/>
          </a:bodyPr>
          <a:lstStyle/>
          <a:p>
            <a:r>
              <a:rPr lang="en-US" sz="2000" b="1" u="none" strike="noStrike" cap="none" spc="0" dirty="0">
                <a:solidFill>
                  <a:srgbClr val="4C2A13">
                    <a:alpha val="100000"/>
                  </a:srgbClr>
                </a:solidFill>
                <a:latin typeface="Calibri"/>
              </a:rPr>
              <a:t>Distribution of Loan Status</a:t>
            </a:r>
            <a:r>
              <a:rPr lang="en-US" sz="1800" u="none" strike="noStrike" cap="none" spc="0" dirty="0">
                <a:solidFill>
                  <a:srgbClr val="4C2A13">
                    <a:alpha val="100000"/>
                  </a:srgbClr>
                </a:solidFill>
                <a:latin typeface="Calibri"/>
              </a:rPr>
              <a:t>: Understanding the ratio of approved vs. rejected loans.</a:t>
            </a:r>
            <a:endParaRPr lang="en-US" sz="1800" b="1" u="none" strike="noStrike" cap="none" spc="0" dirty="0">
              <a:solidFill>
                <a:srgbClr val="4C2A13">
                  <a:alpha val="100000"/>
                </a:srgbClr>
              </a:solidFill>
              <a:latin typeface="Calibri"/>
            </a:endParaRPr>
          </a:p>
        </p:txBody>
      </p:sp>
      <p:graphicFrame>
        <p:nvGraphicFramePr>
          <p:cNvPr id="5" name="Graphique 4">
            <a:extLst>
              <a:ext uri="{FF2B5EF4-FFF2-40B4-BE49-F238E27FC236}">
                <a16:creationId xmlns:a16="http://schemas.microsoft.com/office/drawing/2014/main" id="{49935FC1-90E8-4590-84B1-587334359E2F}"/>
              </a:ext>
            </a:extLst>
          </p:cNvPr>
          <p:cNvGraphicFramePr/>
          <p:nvPr>
            <p:extLst>
              <p:ext uri="{D42A27DB-BD31-4B8C-83A1-F6EECF244321}">
                <p14:modId xmlns:p14="http://schemas.microsoft.com/office/powerpoint/2010/main" val="2931705519"/>
              </p:ext>
            </p:extLst>
          </p:nvPr>
        </p:nvGraphicFramePr>
        <p:xfrm>
          <a:off x="1691680" y="1315676"/>
          <a:ext cx="5760640" cy="3600579"/>
        </p:xfrm>
        <a:graphic>
          <a:graphicData uri="http://schemas.openxmlformats.org/drawingml/2006/chart">
            <c:chart xmlns:c="http://schemas.openxmlformats.org/drawingml/2006/chart" xmlns:r="http://schemas.openxmlformats.org/officeDocument/2006/relationships" r:id="rId3"/>
          </a:graphicData>
        </a:graphic>
      </p:graphicFrame>
      <p:pic>
        <p:nvPicPr>
          <p:cNvPr id="6" name="Image 5">
            <a:extLst>
              <a:ext uri="{FF2B5EF4-FFF2-40B4-BE49-F238E27FC236}">
                <a16:creationId xmlns:a16="http://schemas.microsoft.com/office/drawing/2014/main" id="{7243BAC7-7417-46BA-990F-4938A8BD89B1}"/>
              </a:ext>
            </a:extLst>
          </p:cNvPr>
          <p:cNvPicPr/>
          <p:nvPr/>
        </p:nvPicPr>
        <p:blipFill rotWithShape="1">
          <a:blip r:embed="rId4">
            <a:extLst>
              <a:ext uri="{28A0092B-C50C-407E-A947-70E740481C1C}">
                <a14:useLocalDpi xmlns:a14="http://schemas.microsoft.com/office/drawing/2010/main" val="0"/>
              </a:ext>
            </a:extLst>
          </a:blip>
          <a:srcRect l="4003" t="19655" r="718" b="60683"/>
          <a:stretch/>
        </p:blipFill>
        <p:spPr bwMode="auto">
          <a:xfrm>
            <a:off x="323528" y="1813068"/>
            <a:ext cx="8496944" cy="2343872"/>
          </a:xfrm>
          <a:prstGeom prst="rect">
            <a:avLst/>
          </a:prstGeom>
          <a:noFill/>
          <a:ln>
            <a:noFill/>
          </a:ln>
          <a:extLst>
            <a:ext uri="{53640926-AAD7-44D8-BBD7-CCE9431645EC}">
              <a14:shadowObscured xmlns:a14="http://schemas.microsoft.com/office/drawing/2010/main"/>
            </a:ext>
          </a:extLst>
        </p:spPr>
      </p:pic>
      <p:sp>
        <p:nvSpPr>
          <p:cNvPr id="8" name="Ellipse 7">
            <a:extLst>
              <a:ext uri="{FF2B5EF4-FFF2-40B4-BE49-F238E27FC236}">
                <a16:creationId xmlns:a16="http://schemas.microsoft.com/office/drawing/2014/main" id="{6F831AAA-86AE-49F6-AAC1-BBF26BE51E37}"/>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14</a:t>
            </a:r>
            <a:endParaRPr lang="fr-CM" dirty="0"/>
          </a:p>
        </p:txBody>
      </p:sp>
      <p:sp>
        <p:nvSpPr>
          <p:cNvPr id="9" name="ZoneTexte 8">
            <a:extLst>
              <a:ext uri="{FF2B5EF4-FFF2-40B4-BE49-F238E27FC236}">
                <a16:creationId xmlns:a16="http://schemas.microsoft.com/office/drawing/2014/main" id="{0F761D62-1474-4ADE-95BF-D23E4AD69D79}"/>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pic>
        <p:nvPicPr>
          <p:cNvPr id="11" name="Image 10">
            <a:extLst>
              <a:ext uri="{FF2B5EF4-FFF2-40B4-BE49-F238E27FC236}">
                <a16:creationId xmlns:a16="http://schemas.microsoft.com/office/drawing/2014/main" id="{D5EBB69F-C52B-4F0A-BFF1-3FA5E217F6A2}"/>
              </a:ext>
            </a:extLst>
          </p:cNvPr>
          <p:cNvPicPr>
            <a:picLocks noChangeAspect="1"/>
          </p:cNvPicPr>
          <p:nvPr/>
        </p:nvPicPr>
        <p:blipFill>
          <a:blip r:embed="rId5"/>
          <a:stretch>
            <a:fillRect/>
          </a:stretch>
        </p:blipFill>
        <p:spPr>
          <a:xfrm>
            <a:off x="971600" y="1690394"/>
            <a:ext cx="6844284" cy="2537540"/>
          </a:xfrm>
          <a:prstGeom prst="rect">
            <a:avLst/>
          </a:prstGeom>
        </p:spPr>
      </p:pic>
    </p:spTree>
    <p:extLst>
      <p:ext uri="{BB962C8B-B14F-4D97-AF65-F5344CB8AC3E}">
        <p14:creationId xmlns:p14="http://schemas.microsoft.com/office/powerpoint/2010/main" val="422524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1D2F9AE-F1CC-41D9-9CFE-51CEA4597CAF}"/>
              </a:ext>
            </a:extLst>
          </p:cNvPr>
          <p:cNvSpPr txBox="1"/>
          <p:nvPr/>
        </p:nvSpPr>
        <p:spPr>
          <a:xfrm>
            <a:off x="539552" y="915566"/>
            <a:ext cx="8280920" cy="677108"/>
          </a:xfrm>
          <a:prstGeom prst="rect">
            <a:avLst/>
          </a:prstGeom>
          <a:noFill/>
        </p:spPr>
        <p:txBody>
          <a:bodyPr wrap="square" rtlCol="0">
            <a:spAutoFit/>
          </a:bodyPr>
          <a:lstStyle/>
          <a:p>
            <a:r>
              <a:rPr lang="en-US" sz="2000" b="1" u="none" strike="noStrike" cap="none" spc="0" dirty="0">
                <a:solidFill>
                  <a:srgbClr val="4C2A13">
                    <a:alpha val="100000"/>
                  </a:srgbClr>
                </a:solidFill>
                <a:latin typeface="Calibri"/>
              </a:rPr>
              <a:t>Distribution of Loan Amounts</a:t>
            </a:r>
            <a:r>
              <a:rPr lang="en-US" u="none" strike="noStrike" cap="none" spc="0" dirty="0">
                <a:solidFill>
                  <a:srgbClr val="4C2A13">
                    <a:alpha val="100000"/>
                  </a:srgbClr>
                </a:solidFill>
                <a:latin typeface="Calibri"/>
              </a:rPr>
              <a:t>: Analyzing the structure and statistical measures of loan amounts</a:t>
            </a:r>
            <a:endParaRPr lang="en-US" sz="1600" b="1" u="none" strike="noStrike" cap="none" spc="0" dirty="0">
              <a:solidFill>
                <a:srgbClr val="4C2A13">
                  <a:alpha val="100000"/>
                </a:srgbClr>
              </a:solidFill>
              <a:latin typeface="Calibri"/>
            </a:endParaRPr>
          </a:p>
        </p:txBody>
      </p:sp>
      <p:pic>
        <p:nvPicPr>
          <p:cNvPr id="3" name="Image 2">
            <a:extLst>
              <a:ext uri="{FF2B5EF4-FFF2-40B4-BE49-F238E27FC236}">
                <a16:creationId xmlns:a16="http://schemas.microsoft.com/office/drawing/2014/main" id="{4ACD7FF0-BA73-4DB4-BFDD-8F3EA191FE45}"/>
              </a:ext>
            </a:extLst>
          </p:cNvPr>
          <p:cNvPicPr/>
          <p:nvPr/>
        </p:nvPicPr>
        <p:blipFill rotWithShape="1">
          <a:blip r:embed="rId3" cstate="print">
            <a:extLst>
              <a:ext uri="{28A0092B-C50C-407E-A947-70E740481C1C}">
                <a14:useLocalDpi xmlns:a14="http://schemas.microsoft.com/office/drawing/2010/main" val="0"/>
              </a:ext>
            </a:extLst>
          </a:blip>
          <a:srcRect l="3037" t="21042" r="2259" b="9581"/>
          <a:stretch/>
        </p:blipFill>
        <p:spPr bwMode="auto">
          <a:xfrm>
            <a:off x="827585" y="1635647"/>
            <a:ext cx="7488830" cy="3274932"/>
          </a:xfrm>
          <a:prstGeom prst="rect">
            <a:avLst/>
          </a:prstGeom>
          <a:noFill/>
          <a:ln>
            <a:noFill/>
          </a:ln>
          <a:extLst>
            <a:ext uri="{53640926-AAD7-44D8-BBD7-CCE9431645EC}">
              <a14:shadowObscured xmlns:a14="http://schemas.microsoft.com/office/drawing/2010/main"/>
            </a:ext>
          </a:extLst>
        </p:spPr>
      </p:pic>
      <p:graphicFrame>
        <p:nvGraphicFramePr>
          <p:cNvPr id="4" name="Graphique 3">
            <a:extLst>
              <a:ext uri="{FF2B5EF4-FFF2-40B4-BE49-F238E27FC236}">
                <a16:creationId xmlns:a16="http://schemas.microsoft.com/office/drawing/2014/main" id="{8AB3E13B-854E-4198-9412-D22652DA004C}"/>
              </a:ext>
            </a:extLst>
          </p:cNvPr>
          <p:cNvGraphicFramePr/>
          <p:nvPr>
            <p:extLst>
              <p:ext uri="{D42A27DB-BD31-4B8C-83A1-F6EECF244321}">
                <p14:modId xmlns:p14="http://schemas.microsoft.com/office/powerpoint/2010/main" val="1617300288"/>
              </p:ext>
            </p:extLst>
          </p:nvPr>
        </p:nvGraphicFramePr>
        <p:xfrm>
          <a:off x="1475656" y="1571093"/>
          <a:ext cx="6192688" cy="3459832"/>
        </p:xfrm>
        <a:graphic>
          <a:graphicData uri="http://schemas.openxmlformats.org/drawingml/2006/chart">
            <c:chart xmlns:c="http://schemas.openxmlformats.org/drawingml/2006/chart" xmlns:r="http://schemas.openxmlformats.org/officeDocument/2006/relationships" r:id="rId4"/>
          </a:graphicData>
        </a:graphic>
      </p:graphicFrame>
      <p:sp>
        <p:nvSpPr>
          <p:cNvPr id="5" name="ZoneTexte 4">
            <a:extLst>
              <a:ext uri="{FF2B5EF4-FFF2-40B4-BE49-F238E27FC236}">
                <a16:creationId xmlns:a16="http://schemas.microsoft.com/office/drawing/2014/main" id="{879486A1-80E6-4447-A6BD-5B00C77D1890}"/>
              </a:ext>
            </a:extLst>
          </p:cNvPr>
          <p:cNvSpPr txBox="1"/>
          <p:nvPr/>
        </p:nvSpPr>
        <p:spPr>
          <a:xfrm>
            <a:off x="683568" y="483518"/>
            <a:ext cx="3384376" cy="461665"/>
          </a:xfrm>
          <a:prstGeom prst="rect">
            <a:avLst/>
          </a:prstGeom>
          <a:noFill/>
        </p:spPr>
        <p:txBody>
          <a:bodyPr wrap="square" rtlCol="0">
            <a:spAutoFit/>
          </a:bodyPr>
          <a:lstStyle/>
          <a:p>
            <a:r>
              <a:rPr lang="en-US" sz="2400" b="1" u="none" strike="noStrike" cap="none" spc="0" dirty="0">
                <a:solidFill>
                  <a:srgbClr val="4C2A13">
                    <a:alpha val="100000"/>
                  </a:srgbClr>
                </a:solidFill>
                <a:latin typeface="Calibri"/>
              </a:rPr>
              <a:t>Loan Portfolio Analysis</a:t>
            </a:r>
          </a:p>
        </p:txBody>
      </p:sp>
      <p:sp>
        <p:nvSpPr>
          <p:cNvPr id="7" name="Ellipse 6">
            <a:extLst>
              <a:ext uri="{FF2B5EF4-FFF2-40B4-BE49-F238E27FC236}">
                <a16:creationId xmlns:a16="http://schemas.microsoft.com/office/drawing/2014/main" id="{894EED88-95D3-443A-AD04-4D6C8F334B83}"/>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15</a:t>
            </a:r>
            <a:endParaRPr lang="fr-CM" dirty="0"/>
          </a:p>
        </p:txBody>
      </p:sp>
      <p:sp>
        <p:nvSpPr>
          <p:cNvPr id="8" name="ZoneTexte 7">
            <a:extLst>
              <a:ext uri="{FF2B5EF4-FFF2-40B4-BE49-F238E27FC236}">
                <a16:creationId xmlns:a16="http://schemas.microsoft.com/office/drawing/2014/main" id="{B5E861A6-49DB-4AA6-AAB5-5FB8A076C78F}"/>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pic>
        <p:nvPicPr>
          <p:cNvPr id="10" name="Image 9">
            <a:extLst>
              <a:ext uri="{FF2B5EF4-FFF2-40B4-BE49-F238E27FC236}">
                <a16:creationId xmlns:a16="http://schemas.microsoft.com/office/drawing/2014/main" id="{E67D67E9-A2EE-4EB3-B0D5-2C1E29D8D943}"/>
              </a:ext>
            </a:extLst>
          </p:cNvPr>
          <p:cNvPicPr>
            <a:picLocks noChangeAspect="1"/>
          </p:cNvPicPr>
          <p:nvPr/>
        </p:nvPicPr>
        <p:blipFill>
          <a:blip r:embed="rId5"/>
          <a:stretch>
            <a:fillRect/>
          </a:stretch>
        </p:blipFill>
        <p:spPr>
          <a:xfrm>
            <a:off x="373035" y="2355726"/>
            <a:ext cx="8397930" cy="915824"/>
          </a:xfrm>
          <a:prstGeom prst="rect">
            <a:avLst/>
          </a:prstGeom>
        </p:spPr>
      </p:pic>
    </p:spTree>
    <p:extLst>
      <p:ext uri="{BB962C8B-B14F-4D97-AF65-F5344CB8AC3E}">
        <p14:creationId xmlns:p14="http://schemas.microsoft.com/office/powerpoint/2010/main" val="195856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30D8BA1-978D-4AAF-924E-4F0060196967}"/>
              </a:ext>
            </a:extLst>
          </p:cNvPr>
          <p:cNvSpPr txBox="1"/>
          <p:nvPr/>
        </p:nvSpPr>
        <p:spPr>
          <a:xfrm>
            <a:off x="539552" y="915566"/>
            <a:ext cx="8280920" cy="400110"/>
          </a:xfrm>
          <a:prstGeom prst="rect">
            <a:avLst/>
          </a:prstGeom>
          <a:noFill/>
        </p:spPr>
        <p:txBody>
          <a:bodyPr wrap="square" rtlCol="0">
            <a:spAutoFit/>
          </a:bodyPr>
          <a:lstStyle/>
          <a:p>
            <a:r>
              <a:rPr lang="en-US" sz="2000" b="1" u="none" strike="noStrike" cap="none" spc="0" dirty="0">
                <a:solidFill>
                  <a:srgbClr val="4C2A13">
                    <a:alpha val="100000"/>
                  </a:srgbClr>
                </a:solidFill>
                <a:latin typeface="Calibri"/>
              </a:rPr>
              <a:t>Average Interest Rate Applied</a:t>
            </a:r>
            <a:r>
              <a:rPr lang="en-US" sz="2000" u="none" strike="noStrike" cap="none" spc="0" dirty="0">
                <a:solidFill>
                  <a:srgbClr val="4C2A13">
                    <a:alpha val="100000"/>
                  </a:srgbClr>
                </a:solidFill>
                <a:latin typeface="Calibri"/>
              </a:rPr>
              <a:t>: </a:t>
            </a:r>
            <a:r>
              <a:rPr lang="en-US" u="none" strike="noStrike" cap="none" spc="0" dirty="0">
                <a:solidFill>
                  <a:srgbClr val="4C2A13">
                    <a:alpha val="100000"/>
                  </a:srgbClr>
                </a:solidFill>
                <a:latin typeface="Calibri"/>
              </a:rPr>
              <a:t>Evaluating profitability and trends in interest rates.</a:t>
            </a:r>
            <a:endParaRPr lang="en-US" sz="1600" b="1" u="none" strike="noStrike" cap="none" spc="0" dirty="0">
              <a:solidFill>
                <a:srgbClr val="4C2A13">
                  <a:alpha val="100000"/>
                </a:srgbClr>
              </a:solidFill>
              <a:latin typeface="Calibri"/>
            </a:endParaRPr>
          </a:p>
        </p:txBody>
      </p:sp>
      <p:pic>
        <p:nvPicPr>
          <p:cNvPr id="3" name="Image 2">
            <a:extLst>
              <a:ext uri="{FF2B5EF4-FFF2-40B4-BE49-F238E27FC236}">
                <a16:creationId xmlns:a16="http://schemas.microsoft.com/office/drawing/2014/main" id="{47D9B75D-FEC1-45F7-9A15-0A209B08B74E}"/>
              </a:ext>
            </a:extLst>
          </p:cNvPr>
          <p:cNvPicPr/>
          <p:nvPr/>
        </p:nvPicPr>
        <p:blipFill rotWithShape="1">
          <a:blip r:embed="rId3" cstate="print">
            <a:extLst>
              <a:ext uri="{28A0092B-C50C-407E-A947-70E740481C1C}">
                <a14:useLocalDpi xmlns:a14="http://schemas.microsoft.com/office/drawing/2010/main" val="0"/>
              </a:ext>
            </a:extLst>
          </a:blip>
          <a:srcRect l="2898" t="20784" r="22380" b="59200"/>
          <a:stretch/>
        </p:blipFill>
        <p:spPr bwMode="auto">
          <a:xfrm>
            <a:off x="743893" y="1660505"/>
            <a:ext cx="7872238" cy="1119814"/>
          </a:xfrm>
          <a:prstGeom prst="rect">
            <a:avLst/>
          </a:prstGeom>
          <a:noFill/>
          <a:ln>
            <a:noFill/>
          </a:ln>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12075CEF-357C-4B76-9B02-71FA5448F887}"/>
              </a:ext>
            </a:extLst>
          </p:cNvPr>
          <p:cNvPicPr/>
          <p:nvPr/>
        </p:nvPicPr>
        <p:blipFill rotWithShape="1">
          <a:blip r:embed="rId4">
            <a:extLst>
              <a:ext uri="{28A0092B-C50C-407E-A947-70E740481C1C}">
                <a14:useLocalDpi xmlns:a14="http://schemas.microsoft.com/office/drawing/2010/main" val="0"/>
              </a:ext>
            </a:extLst>
          </a:blip>
          <a:srcRect l="11316" t="37790" r="38273" b="45441"/>
          <a:stretch/>
        </p:blipFill>
        <p:spPr bwMode="auto">
          <a:xfrm>
            <a:off x="2706221" y="3125149"/>
            <a:ext cx="3731558" cy="1319279"/>
          </a:xfrm>
          <a:prstGeom prst="rect">
            <a:avLst/>
          </a:prstGeom>
          <a:noFill/>
          <a:ln>
            <a:noFill/>
          </a:ln>
          <a:extLst>
            <a:ext uri="{53640926-AAD7-44D8-BBD7-CCE9431645EC}">
              <a14:shadowObscured xmlns:a14="http://schemas.microsoft.com/office/drawing/2010/main"/>
            </a:ext>
          </a:extLst>
        </p:spPr>
      </p:pic>
      <p:sp>
        <p:nvSpPr>
          <p:cNvPr id="5" name="ZoneTexte 4">
            <a:extLst>
              <a:ext uri="{FF2B5EF4-FFF2-40B4-BE49-F238E27FC236}">
                <a16:creationId xmlns:a16="http://schemas.microsoft.com/office/drawing/2014/main" id="{96E384C6-6BFD-4984-8DD1-0EFF64700154}"/>
              </a:ext>
            </a:extLst>
          </p:cNvPr>
          <p:cNvSpPr txBox="1"/>
          <p:nvPr/>
        </p:nvSpPr>
        <p:spPr>
          <a:xfrm>
            <a:off x="683568" y="483518"/>
            <a:ext cx="3384376" cy="461665"/>
          </a:xfrm>
          <a:prstGeom prst="rect">
            <a:avLst/>
          </a:prstGeom>
          <a:noFill/>
        </p:spPr>
        <p:txBody>
          <a:bodyPr wrap="square" rtlCol="0">
            <a:spAutoFit/>
          </a:bodyPr>
          <a:lstStyle/>
          <a:p>
            <a:r>
              <a:rPr lang="en-US" sz="2400" b="1" u="none" strike="noStrike" cap="none" spc="0" dirty="0">
                <a:solidFill>
                  <a:srgbClr val="4C2A13">
                    <a:alpha val="100000"/>
                  </a:srgbClr>
                </a:solidFill>
                <a:latin typeface="Calibri"/>
              </a:rPr>
              <a:t>Loan Portfolio Analysis</a:t>
            </a:r>
          </a:p>
        </p:txBody>
      </p:sp>
      <p:sp>
        <p:nvSpPr>
          <p:cNvPr id="7" name="Ellipse 6">
            <a:extLst>
              <a:ext uri="{FF2B5EF4-FFF2-40B4-BE49-F238E27FC236}">
                <a16:creationId xmlns:a16="http://schemas.microsoft.com/office/drawing/2014/main" id="{DA1752DE-1BA6-4DD7-9141-A4F0F1BC8E9D}"/>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16</a:t>
            </a:r>
            <a:endParaRPr lang="fr-CM" dirty="0"/>
          </a:p>
        </p:txBody>
      </p:sp>
      <p:sp>
        <p:nvSpPr>
          <p:cNvPr id="8" name="ZoneTexte 7">
            <a:extLst>
              <a:ext uri="{FF2B5EF4-FFF2-40B4-BE49-F238E27FC236}">
                <a16:creationId xmlns:a16="http://schemas.microsoft.com/office/drawing/2014/main" id="{538C929F-67B5-4C07-9DB1-A8749600155E}"/>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spTree>
    <p:extLst>
      <p:ext uri="{BB962C8B-B14F-4D97-AF65-F5344CB8AC3E}">
        <p14:creationId xmlns:p14="http://schemas.microsoft.com/office/powerpoint/2010/main" val="166038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3384376"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Borrower Profile</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677108"/>
          </a:xfrm>
          <a:prstGeom prst="rect">
            <a:avLst/>
          </a:prstGeom>
          <a:noFill/>
        </p:spPr>
        <p:txBody>
          <a:bodyPr wrap="square" rtlCol="0">
            <a:spAutoFit/>
          </a:bodyPr>
          <a:lstStyle/>
          <a:p>
            <a:r>
              <a:rPr lang="en-US" sz="2000" b="1" u="none" strike="noStrike" cap="none" spc="0" dirty="0">
                <a:solidFill>
                  <a:srgbClr val="4C2A13">
                    <a:alpha val="100000"/>
                  </a:srgbClr>
                </a:solidFill>
                <a:latin typeface="Calibri"/>
              </a:rPr>
              <a:t>Loan Distribution by Borrower Education</a:t>
            </a:r>
            <a:r>
              <a:rPr lang="en-US" sz="2000" u="none" strike="noStrike" cap="none" spc="0" dirty="0">
                <a:solidFill>
                  <a:srgbClr val="4C2A13">
                    <a:alpha val="100000"/>
                  </a:srgbClr>
                </a:solidFill>
                <a:latin typeface="Calibri"/>
              </a:rPr>
              <a:t>: </a:t>
            </a:r>
            <a:r>
              <a:rPr lang="en-US" u="none" strike="noStrike" cap="none" spc="0" dirty="0">
                <a:solidFill>
                  <a:srgbClr val="4C2A13">
                    <a:alpha val="100000"/>
                  </a:srgbClr>
                </a:solidFill>
                <a:latin typeface="Calibri"/>
              </a:rPr>
              <a:t>Identifying common borrower profiles and risks</a:t>
            </a:r>
            <a:endParaRPr lang="en-US" sz="1600" b="1" u="none" strike="noStrike" cap="none" spc="0" dirty="0">
              <a:solidFill>
                <a:srgbClr val="4C2A13">
                  <a:alpha val="100000"/>
                </a:srgbClr>
              </a:solidFill>
              <a:latin typeface="Calibri"/>
            </a:endParaRPr>
          </a:p>
        </p:txBody>
      </p:sp>
      <p:pic>
        <p:nvPicPr>
          <p:cNvPr id="4" name="Image 3">
            <a:extLst>
              <a:ext uri="{FF2B5EF4-FFF2-40B4-BE49-F238E27FC236}">
                <a16:creationId xmlns:a16="http://schemas.microsoft.com/office/drawing/2014/main" id="{0AF74697-401E-4734-8453-7F17AD43EC04}"/>
              </a:ext>
            </a:extLst>
          </p:cNvPr>
          <p:cNvPicPr/>
          <p:nvPr/>
        </p:nvPicPr>
        <p:blipFill rotWithShape="1">
          <a:blip r:embed="rId3">
            <a:extLst>
              <a:ext uri="{28A0092B-C50C-407E-A947-70E740481C1C}">
                <a14:useLocalDpi xmlns:a14="http://schemas.microsoft.com/office/drawing/2010/main" val="0"/>
              </a:ext>
            </a:extLst>
          </a:blip>
          <a:srcRect l="10490" t="20135" r="5838" b="46213"/>
          <a:stretch/>
        </p:blipFill>
        <p:spPr bwMode="auto">
          <a:xfrm>
            <a:off x="1115616" y="1823774"/>
            <a:ext cx="5672508" cy="2424347"/>
          </a:xfrm>
          <a:prstGeom prst="rect">
            <a:avLst/>
          </a:prstGeom>
          <a:noFill/>
          <a:ln>
            <a:noFill/>
          </a:ln>
          <a:extLst>
            <a:ext uri="{53640926-AAD7-44D8-BBD7-CCE9431645EC}">
              <a14:shadowObscured xmlns:a14="http://schemas.microsoft.com/office/drawing/2010/main"/>
            </a:ext>
          </a:extLst>
        </p:spPr>
      </p:pic>
      <p:pic>
        <p:nvPicPr>
          <p:cNvPr id="5" name="Image 4">
            <a:extLst>
              <a:ext uri="{FF2B5EF4-FFF2-40B4-BE49-F238E27FC236}">
                <a16:creationId xmlns:a16="http://schemas.microsoft.com/office/drawing/2014/main" id="{28FCBEAA-F679-4631-9E4D-BFDB429D0306}"/>
              </a:ext>
            </a:extLst>
          </p:cNvPr>
          <p:cNvPicPr/>
          <p:nvPr/>
        </p:nvPicPr>
        <p:blipFill rotWithShape="1">
          <a:blip r:embed="rId4">
            <a:extLst>
              <a:ext uri="{28A0092B-C50C-407E-A947-70E740481C1C}">
                <a14:useLocalDpi xmlns:a14="http://schemas.microsoft.com/office/drawing/2010/main" val="0"/>
              </a:ext>
            </a:extLst>
          </a:blip>
          <a:srcRect l="9383" t="36100" r="13570" b="22333"/>
          <a:stretch/>
        </p:blipFill>
        <p:spPr bwMode="auto">
          <a:xfrm>
            <a:off x="1478877" y="1618055"/>
            <a:ext cx="4945985" cy="2835783"/>
          </a:xfrm>
          <a:prstGeom prst="rect">
            <a:avLst/>
          </a:prstGeom>
          <a:noFill/>
          <a:ln>
            <a:noFill/>
          </a:ln>
          <a:extLst>
            <a:ext uri="{53640926-AAD7-44D8-BBD7-CCE9431645EC}">
              <a14:shadowObscured xmlns:a14="http://schemas.microsoft.com/office/drawing/2010/main"/>
            </a:ext>
          </a:extLst>
        </p:spPr>
      </p:pic>
      <p:graphicFrame>
        <p:nvGraphicFramePr>
          <p:cNvPr id="6" name="Graphique 5">
            <a:extLst>
              <a:ext uri="{FF2B5EF4-FFF2-40B4-BE49-F238E27FC236}">
                <a16:creationId xmlns:a16="http://schemas.microsoft.com/office/drawing/2014/main" id="{91C2EEBB-C56F-4666-B097-C63FCD9A60FF}"/>
              </a:ext>
            </a:extLst>
          </p:cNvPr>
          <p:cNvGraphicFramePr/>
          <p:nvPr>
            <p:extLst>
              <p:ext uri="{D42A27DB-BD31-4B8C-83A1-F6EECF244321}">
                <p14:modId xmlns:p14="http://schemas.microsoft.com/office/powerpoint/2010/main" val="3906633248"/>
              </p:ext>
            </p:extLst>
          </p:nvPr>
        </p:nvGraphicFramePr>
        <p:xfrm>
          <a:off x="1795376" y="1491630"/>
          <a:ext cx="5553247" cy="3331948"/>
        </p:xfrm>
        <a:graphic>
          <a:graphicData uri="http://schemas.openxmlformats.org/drawingml/2006/chart">
            <c:chart xmlns:c="http://schemas.openxmlformats.org/drawingml/2006/chart" xmlns:r="http://schemas.openxmlformats.org/officeDocument/2006/relationships" r:id="rId5"/>
          </a:graphicData>
        </a:graphic>
      </p:graphicFrame>
      <p:sp>
        <p:nvSpPr>
          <p:cNvPr id="8" name="Ellipse 7">
            <a:extLst>
              <a:ext uri="{FF2B5EF4-FFF2-40B4-BE49-F238E27FC236}">
                <a16:creationId xmlns:a16="http://schemas.microsoft.com/office/drawing/2014/main" id="{AD29EE1A-CDF1-48FF-BB20-B1CB9466B538}"/>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17</a:t>
            </a:r>
            <a:endParaRPr lang="fr-CM" dirty="0"/>
          </a:p>
        </p:txBody>
      </p:sp>
      <p:sp>
        <p:nvSpPr>
          <p:cNvPr id="9" name="ZoneTexte 8">
            <a:extLst>
              <a:ext uri="{FF2B5EF4-FFF2-40B4-BE49-F238E27FC236}">
                <a16:creationId xmlns:a16="http://schemas.microsoft.com/office/drawing/2014/main" id="{67C828E3-EC4D-43FE-9D49-CAD034F5A08B}"/>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spTree>
    <p:extLst>
      <p:ext uri="{BB962C8B-B14F-4D97-AF65-F5344CB8AC3E}">
        <p14:creationId xmlns:p14="http://schemas.microsoft.com/office/powerpoint/2010/main" val="408252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3384376"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Borrower Profile</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400110"/>
          </a:xfrm>
          <a:prstGeom prst="rect">
            <a:avLst/>
          </a:prstGeom>
          <a:noFill/>
        </p:spPr>
        <p:txBody>
          <a:bodyPr wrap="square" rtlCol="0">
            <a:spAutoFit/>
          </a:bodyPr>
          <a:lstStyle/>
          <a:p>
            <a:r>
              <a:rPr lang="en-US" sz="2000" b="1" u="none" strike="noStrike" cap="none" spc="0" dirty="0">
                <a:solidFill>
                  <a:srgbClr val="4C2A13">
                    <a:alpha val="100000"/>
                  </a:srgbClr>
                </a:solidFill>
                <a:latin typeface="Calibri"/>
              </a:rPr>
              <a:t>Average Income of Borrowers</a:t>
            </a:r>
            <a:r>
              <a:rPr lang="en-US" sz="2000" u="none" strike="noStrike" cap="none" spc="0" dirty="0">
                <a:solidFill>
                  <a:srgbClr val="4C2A13">
                    <a:alpha val="100000"/>
                  </a:srgbClr>
                </a:solidFill>
                <a:latin typeface="Calibri"/>
              </a:rPr>
              <a:t>: </a:t>
            </a:r>
            <a:r>
              <a:rPr lang="en-US" u="none" strike="noStrike" cap="none" spc="0" dirty="0">
                <a:solidFill>
                  <a:srgbClr val="4C2A13">
                    <a:alpha val="100000"/>
                  </a:srgbClr>
                </a:solidFill>
                <a:latin typeface="Calibri"/>
              </a:rPr>
              <a:t>Analyzing repayment capacity and loan behaviors</a:t>
            </a:r>
            <a:endParaRPr lang="en-US" sz="1600" b="1" u="none" strike="noStrike" cap="none" spc="0" dirty="0">
              <a:solidFill>
                <a:srgbClr val="4C2A13">
                  <a:alpha val="100000"/>
                </a:srgbClr>
              </a:solidFill>
              <a:latin typeface="Calibri"/>
            </a:endParaRPr>
          </a:p>
        </p:txBody>
      </p:sp>
      <p:pic>
        <p:nvPicPr>
          <p:cNvPr id="7" name="Image 6">
            <a:extLst>
              <a:ext uri="{FF2B5EF4-FFF2-40B4-BE49-F238E27FC236}">
                <a16:creationId xmlns:a16="http://schemas.microsoft.com/office/drawing/2014/main" id="{7093A9F9-93E9-478B-AB53-D020D4D85269}"/>
              </a:ext>
            </a:extLst>
          </p:cNvPr>
          <p:cNvPicPr/>
          <p:nvPr/>
        </p:nvPicPr>
        <p:blipFill rotWithShape="1">
          <a:blip r:embed="rId3" cstate="print">
            <a:extLst>
              <a:ext uri="{28A0092B-C50C-407E-A947-70E740481C1C}">
                <a14:useLocalDpi xmlns:a14="http://schemas.microsoft.com/office/drawing/2010/main" val="0"/>
              </a:ext>
            </a:extLst>
          </a:blip>
          <a:srcRect l="2986" t="21001" r="17476" b="43792"/>
          <a:stretch/>
        </p:blipFill>
        <p:spPr bwMode="auto">
          <a:xfrm>
            <a:off x="823323" y="2065209"/>
            <a:ext cx="7497353" cy="1762616"/>
          </a:xfrm>
          <a:prstGeom prst="rect">
            <a:avLst/>
          </a:prstGeom>
          <a:noFill/>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9AFC39B7-2A7F-43FF-8E9A-2042693D659B}"/>
              </a:ext>
            </a:extLst>
          </p:cNvPr>
          <p:cNvPicPr/>
          <p:nvPr/>
        </p:nvPicPr>
        <p:blipFill rotWithShape="1">
          <a:blip r:embed="rId4">
            <a:extLst>
              <a:ext uri="{28A0092B-C50C-407E-A947-70E740481C1C}">
                <a14:useLocalDpi xmlns:a14="http://schemas.microsoft.com/office/drawing/2010/main" val="0"/>
              </a:ext>
            </a:extLst>
          </a:blip>
          <a:srcRect l="8330" t="35339" r="6316" b="28430"/>
          <a:stretch/>
        </p:blipFill>
        <p:spPr bwMode="auto">
          <a:xfrm>
            <a:off x="1524260" y="1779662"/>
            <a:ext cx="6095478" cy="2750485"/>
          </a:xfrm>
          <a:prstGeom prst="rect">
            <a:avLst/>
          </a:prstGeom>
          <a:noFill/>
          <a:ln>
            <a:noFill/>
          </a:ln>
          <a:extLst>
            <a:ext uri="{53640926-AAD7-44D8-BBD7-CCE9431645EC}">
              <a14:shadowObscured xmlns:a14="http://schemas.microsoft.com/office/drawing/2010/main"/>
            </a:ext>
          </a:extLst>
        </p:spPr>
      </p:pic>
      <p:graphicFrame>
        <p:nvGraphicFramePr>
          <p:cNvPr id="9" name="Graphique 8">
            <a:extLst>
              <a:ext uri="{FF2B5EF4-FFF2-40B4-BE49-F238E27FC236}">
                <a16:creationId xmlns:a16="http://schemas.microsoft.com/office/drawing/2014/main" id="{0F50837C-8266-47FC-A1D8-3AAF3592A5CA}"/>
              </a:ext>
            </a:extLst>
          </p:cNvPr>
          <p:cNvGraphicFramePr/>
          <p:nvPr>
            <p:extLst>
              <p:ext uri="{D42A27DB-BD31-4B8C-83A1-F6EECF244321}">
                <p14:modId xmlns:p14="http://schemas.microsoft.com/office/powerpoint/2010/main" val="2004468794"/>
              </p:ext>
            </p:extLst>
          </p:nvPr>
        </p:nvGraphicFramePr>
        <p:xfrm>
          <a:off x="1513374" y="1347558"/>
          <a:ext cx="6126428" cy="3675857"/>
        </p:xfrm>
        <a:graphic>
          <a:graphicData uri="http://schemas.openxmlformats.org/drawingml/2006/chart">
            <c:chart xmlns:c="http://schemas.openxmlformats.org/drawingml/2006/chart" xmlns:r="http://schemas.openxmlformats.org/officeDocument/2006/relationships" r:id="rId5"/>
          </a:graphicData>
        </a:graphic>
      </p:graphicFrame>
      <p:sp>
        <p:nvSpPr>
          <p:cNvPr id="11" name="Ellipse 10">
            <a:extLst>
              <a:ext uri="{FF2B5EF4-FFF2-40B4-BE49-F238E27FC236}">
                <a16:creationId xmlns:a16="http://schemas.microsoft.com/office/drawing/2014/main" id="{FDD9E542-BE16-4076-840B-25A9DCEA0691}"/>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a:t>
            </a:r>
            <a:endParaRPr lang="fr-CM" dirty="0"/>
          </a:p>
        </p:txBody>
      </p:sp>
      <p:sp>
        <p:nvSpPr>
          <p:cNvPr id="12" name="ZoneTexte 11">
            <a:extLst>
              <a:ext uri="{FF2B5EF4-FFF2-40B4-BE49-F238E27FC236}">
                <a16:creationId xmlns:a16="http://schemas.microsoft.com/office/drawing/2014/main" id="{52F1EAEB-2EFB-474F-AE19-8A81429E29E7}"/>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spTree>
    <p:extLst>
      <p:ext uri="{BB962C8B-B14F-4D97-AF65-F5344CB8AC3E}">
        <p14:creationId xmlns:p14="http://schemas.microsoft.com/office/powerpoint/2010/main" val="180313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3384376"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Borrower Profile</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677108"/>
          </a:xfrm>
          <a:prstGeom prst="rect">
            <a:avLst/>
          </a:prstGeom>
          <a:noFill/>
        </p:spPr>
        <p:txBody>
          <a:bodyPr wrap="square" rtlCol="0">
            <a:spAutoFit/>
          </a:bodyPr>
          <a:lstStyle/>
          <a:p>
            <a:r>
              <a:rPr lang="en-US" sz="2000" b="1" u="none" strike="noStrike" cap="none" spc="0" dirty="0">
                <a:solidFill>
                  <a:srgbClr val="4C2A13">
                    <a:alpha val="100000"/>
                  </a:srgbClr>
                </a:solidFill>
                <a:latin typeface="Calibri"/>
              </a:rPr>
              <a:t>Correlation Between Income and Loan Amount</a:t>
            </a:r>
            <a:r>
              <a:rPr lang="en-US" sz="2000" u="none" strike="noStrike" cap="none" spc="0" dirty="0">
                <a:solidFill>
                  <a:srgbClr val="4C2A13">
                    <a:alpha val="100000"/>
                  </a:srgbClr>
                </a:solidFill>
                <a:latin typeface="Calibri"/>
              </a:rPr>
              <a:t>: </a:t>
            </a:r>
            <a:r>
              <a:rPr lang="en-US" u="none" strike="noStrike" cap="none" spc="0" dirty="0">
                <a:solidFill>
                  <a:srgbClr val="4C2A13">
                    <a:alpha val="100000"/>
                  </a:srgbClr>
                </a:solidFill>
                <a:latin typeface="Calibri"/>
              </a:rPr>
              <a:t>Exploring how income affects borrowing</a:t>
            </a:r>
            <a:endParaRPr lang="en-US" sz="1600" b="1" u="none" strike="noStrike" cap="none" spc="0" dirty="0">
              <a:solidFill>
                <a:srgbClr val="4C2A13">
                  <a:alpha val="100000"/>
                </a:srgbClr>
              </a:solidFill>
              <a:latin typeface="Calibri"/>
            </a:endParaRPr>
          </a:p>
        </p:txBody>
      </p:sp>
      <p:pic>
        <p:nvPicPr>
          <p:cNvPr id="10" name="Image 9">
            <a:extLst>
              <a:ext uri="{FF2B5EF4-FFF2-40B4-BE49-F238E27FC236}">
                <a16:creationId xmlns:a16="http://schemas.microsoft.com/office/drawing/2014/main" id="{174A1240-4FDF-4712-ABCA-B63BAA08B3EB}"/>
              </a:ext>
            </a:extLst>
          </p:cNvPr>
          <p:cNvPicPr/>
          <p:nvPr/>
        </p:nvPicPr>
        <p:blipFill rotWithShape="1">
          <a:blip r:embed="rId3" cstate="print">
            <a:extLst>
              <a:ext uri="{28A0092B-C50C-407E-A947-70E740481C1C}">
                <a14:useLocalDpi xmlns:a14="http://schemas.microsoft.com/office/drawing/2010/main" val="0"/>
              </a:ext>
            </a:extLst>
          </a:blip>
          <a:srcRect l="2672" t="20706" r="807" b="40535"/>
          <a:stretch/>
        </p:blipFill>
        <p:spPr bwMode="auto">
          <a:xfrm>
            <a:off x="154822" y="1629681"/>
            <a:ext cx="8834356" cy="1884138"/>
          </a:xfrm>
          <a:prstGeom prst="rect">
            <a:avLst/>
          </a:prstGeom>
          <a:noFill/>
          <a:ln>
            <a:noFill/>
          </a:ln>
          <a:extLst>
            <a:ext uri="{53640926-AAD7-44D8-BBD7-CCE9431645EC}">
              <a14:shadowObscured xmlns:a14="http://schemas.microsoft.com/office/drawing/2010/main"/>
            </a:ext>
          </a:extLst>
        </p:spPr>
      </p:pic>
      <p:pic>
        <p:nvPicPr>
          <p:cNvPr id="11" name="Image 10">
            <a:extLst>
              <a:ext uri="{FF2B5EF4-FFF2-40B4-BE49-F238E27FC236}">
                <a16:creationId xmlns:a16="http://schemas.microsoft.com/office/drawing/2014/main" id="{14D428C1-AA9B-4186-A20A-CC6DEE682028}"/>
              </a:ext>
            </a:extLst>
          </p:cNvPr>
          <p:cNvPicPr/>
          <p:nvPr/>
        </p:nvPicPr>
        <p:blipFill rotWithShape="1">
          <a:blip r:embed="rId4">
            <a:extLst>
              <a:ext uri="{28A0092B-C50C-407E-A947-70E740481C1C}">
                <a14:useLocalDpi xmlns:a14="http://schemas.microsoft.com/office/drawing/2010/main" val="0"/>
              </a:ext>
            </a:extLst>
          </a:blip>
          <a:srcRect l="9272" t="36076" r="30216" b="49137"/>
          <a:stretch/>
        </p:blipFill>
        <p:spPr bwMode="auto">
          <a:xfrm>
            <a:off x="1403648" y="3631332"/>
            <a:ext cx="5824765" cy="1512168"/>
          </a:xfrm>
          <a:prstGeom prst="rect">
            <a:avLst/>
          </a:prstGeom>
          <a:noFill/>
          <a:ln>
            <a:noFill/>
          </a:ln>
          <a:extLst>
            <a:ext uri="{53640926-AAD7-44D8-BBD7-CCE9431645EC}">
              <a14:shadowObscured xmlns:a14="http://schemas.microsoft.com/office/drawing/2010/main"/>
            </a:ext>
          </a:extLst>
        </p:spPr>
      </p:pic>
      <p:sp>
        <p:nvSpPr>
          <p:cNvPr id="13" name="Ellipse 12">
            <a:extLst>
              <a:ext uri="{FF2B5EF4-FFF2-40B4-BE49-F238E27FC236}">
                <a16:creationId xmlns:a16="http://schemas.microsoft.com/office/drawing/2014/main" id="{A0D360F7-526E-4C16-880A-029A078210B9}"/>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19</a:t>
            </a:r>
            <a:endParaRPr lang="fr-CM" dirty="0"/>
          </a:p>
        </p:txBody>
      </p:sp>
      <p:sp>
        <p:nvSpPr>
          <p:cNvPr id="14" name="ZoneTexte 13">
            <a:extLst>
              <a:ext uri="{FF2B5EF4-FFF2-40B4-BE49-F238E27FC236}">
                <a16:creationId xmlns:a16="http://schemas.microsoft.com/office/drawing/2014/main" id="{689B04CE-A8CB-4383-B6AC-6DE5C8A1C4F7}"/>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spTree>
    <p:extLst>
      <p:ext uri="{BB962C8B-B14F-4D97-AF65-F5344CB8AC3E}">
        <p14:creationId xmlns:p14="http://schemas.microsoft.com/office/powerpoint/2010/main" val="7115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676775"/>
          <a:chOff x="914400" y="1028700"/>
          <a:chExt cx="8229600" cy="4676775"/>
        </a:xfrm>
      </p:grpSpPr>
      <p:sp>
        <p:nvSpPr>
          <p:cNvPr id="2" name="ZoneTexte 1"/>
          <p:cNvSpPr txBox="1"/>
          <p:nvPr/>
        </p:nvSpPr>
        <p:spPr>
          <a:xfrm>
            <a:off x="1828800" y="1028700"/>
            <a:ext cx="5486400" cy="57150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a:solidFill>
                  <a:srgbClr val="4C2A13">
                    <a:alpha val="100000"/>
                  </a:srgbClr>
                </a:solidFill>
                <a:latin typeface="Calibri"/>
              </a:rPr>
              <a:t>Introduction</a:t>
            </a:r>
          </a:p>
        </p:txBody>
      </p:sp>
      <p:sp>
        <p:nvSpPr>
          <p:cNvPr id="3" name="ZoneTexte 2"/>
          <p:cNvSpPr txBox="1"/>
          <p:nvPr/>
        </p:nvSpPr>
        <p:spPr>
          <a:xfrm>
            <a:off x="914400" y="1800225"/>
            <a:ext cx="7315200" cy="2876550"/>
          </a:xfrm>
          <a:prstGeom prst="rect">
            <a:avLst/>
          </a:prstGeom>
          <a:noFill/>
        </p:spPr>
        <p:txBody>
          <a:bodyPr vert="horz" lIns="91440" tIns="45720" rIns="91440" bIns="45720" rtlCol="0" anchor="t" anchorCtr="0">
            <a:spAutoFit/>
          </a:bodyPr>
          <a:lstStyle/>
          <a:p>
            <a:pPr marL="0" marR="0" lvl="0" indent="0" algn="ctr" rtl="0" fontAlgn="t">
              <a:lnSpc>
                <a:spcPct val="120000"/>
              </a:lnSpc>
              <a:spcBef>
                <a:spcPts val="0"/>
              </a:spcBef>
              <a:spcAft>
                <a:spcPts val="0"/>
              </a:spcAft>
            </a:pPr>
            <a:r>
              <a:rPr lang="en-US" sz="2800" b="1" u="none" strike="noStrike" cap="none" spc="0">
                <a:solidFill>
                  <a:srgbClr val="4C2A13">
                    <a:alpha val="100000"/>
                  </a:srgbClr>
                </a:solidFill>
                <a:latin typeface="Calibri"/>
              </a:rPr>
              <a:t>This report presents a detailed analysis of HSBC UK's loan data, focusing on applicant profiles, loan characteristics, and credit history to identify trends and enhance strategic decision-making.</a:t>
            </a:r>
          </a:p>
        </p:txBody>
      </p:sp>
      <p:sp>
        <p:nvSpPr>
          <p:cNvPr id="5" name="Ellipse 4">
            <a:extLst>
              <a:ext uri="{FF2B5EF4-FFF2-40B4-BE49-F238E27FC236}">
                <a16:creationId xmlns:a16="http://schemas.microsoft.com/office/drawing/2014/main" id="{7FC45FEB-2196-4CB1-A715-93F0A492883A}"/>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endParaRPr lang="fr-CM"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3384376"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Loan Performance</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677108"/>
          </a:xfrm>
          <a:prstGeom prst="rect">
            <a:avLst/>
          </a:prstGeom>
          <a:noFill/>
        </p:spPr>
        <p:txBody>
          <a:bodyPr wrap="square" rtlCol="0">
            <a:spAutoFit/>
          </a:bodyPr>
          <a:lstStyle/>
          <a:p>
            <a:r>
              <a:rPr lang="en-US" sz="2000" b="1" u="none" strike="noStrike" cap="none" spc="0" dirty="0">
                <a:solidFill>
                  <a:srgbClr val="4C2A13">
                    <a:alpha val="100000"/>
                  </a:srgbClr>
                </a:solidFill>
                <a:latin typeface="Calibri"/>
              </a:rPr>
              <a:t>Types of Loans with the Best Interest Rates</a:t>
            </a:r>
            <a:r>
              <a:rPr lang="en-US" sz="2000" u="none" strike="noStrike" cap="none" spc="0" dirty="0">
                <a:solidFill>
                  <a:srgbClr val="4C2A13">
                    <a:alpha val="100000"/>
                  </a:srgbClr>
                </a:solidFill>
                <a:latin typeface="Calibri"/>
              </a:rPr>
              <a:t>: </a:t>
            </a:r>
            <a:r>
              <a:rPr lang="en-US" u="none" strike="noStrike" cap="none" spc="0" dirty="0">
                <a:solidFill>
                  <a:srgbClr val="4C2A13">
                    <a:alpha val="100000"/>
                  </a:srgbClr>
                </a:solidFill>
                <a:latin typeface="Calibri"/>
              </a:rPr>
              <a:t>Evaluating pricing strategy and profitability</a:t>
            </a:r>
            <a:endParaRPr lang="en-US" sz="1600" b="1" u="none" strike="noStrike" cap="none" spc="0" dirty="0">
              <a:solidFill>
                <a:srgbClr val="4C2A13">
                  <a:alpha val="100000"/>
                </a:srgbClr>
              </a:solidFill>
              <a:latin typeface="Calibri"/>
            </a:endParaRPr>
          </a:p>
        </p:txBody>
      </p:sp>
      <p:pic>
        <p:nvPicPr>
          <p:cNvPr id="6" name="Image 5">
            <a:extLst>
              <a:ext uri="{FF2B5EF4-FFF2-40B4-BE49-F238E27FC236}">
                <a16:creationId xmlns:a16="http://schemas.microsoft.com/office/drawing/2014/main" id="{EC5ADD85-C691-4906-97DC-A054A6BF9A92}"/>
              </a:ext>
            </a:extLst>
          </p:cNvPr>
          <p:cNvPicPr/>
          <p:nvPr/>
        </p:nvPicPr>
        <p:blipFill rotWithShape="1">
          <a:blip r:embed="rId3">
            <a:extLst>
              <a:ext uri="{28A0092B-C50C-407E-A947-70E740481C1C}">
                <a14:useLocalDpi xmlns:a14="http://schemas.microsoft.com/office/drawing/2010/main" val="0"/>
              </a:ext>
            </a:extLst>
          </a:blip>
          <a:srcRect l="4873" t="19763" r="5227" b="55458"/>
          <a:stretch/>
        </p:blipFill>
        <p:spPr bwMode="auto">
          <a:xfrm>
            <a:off x="403803" y="1811337"/>
            <a:ext cx="7983350" cy="2344589"/>
          </a:xfrm>
          <a:prstGeom prst="rect">
            <a:avLst/>
          </a:prstGeom>
          <a:noFill/>
          <a:ln>
            <a:noFill/>
          </a:ln>
          <a:extLst>
            <a:ext uri="{53640926-AAD7-44D8-BBD7-CCE9431645EC}">
              <a14:shadowObscured xmlns:a14="http://schemas.microsoft.com/office/drawing/2010/main"/>
            </a:ext>
          </a:extLst>
        </p:spPr>
      </p:pic>
      <p:pic>
        <p:nvPicPr>
          <p:cNvPr id="7" name="Image 6">
            <a:extLst>
              <a:ext uri="{FF2B5EF4-FFF2-40B4-BE49-F238E27FC236}">
                <a16:creationId xmlns:a16="http://schemas.microsoft.com/office/drawing/2014/main" id="{4608CC0B-50E1-4DB1-B7FB-7F79BDE06DD0}"/>
              </a:ext>
            </a:extLst>
          </p:cNvPr>
          <p:cNvPicPr/>
          <p:nvPr/>
        </p:nvPicPr>
        <p:blipFill rotWithShape="1">
          <a:blip r:embed="rId4">
            <a:extLst>
              <a:ext uri="{28A0092B-C50C-407E-A947-70E740481C1C}">
                <a14:useLocalDpi xmlns:a14="http://schemas.microsoft.com/office/drawing/2010/main" val="0"/>
              </a:ext>
            </a:extLst>
          </a:blip>
          <a:srcRect l="7858" t="34904" r="7273" b="25901"/>
          <a:stretch/>
        </p:blipFill>
        <p:spPr bwMode="auto">
          <a:xfrm>
            <a:off x="827584" y="1592674"/>
            <a:ext cx="7140164" cy="3283332"/>
          </a:xfrm>
          <a:prstGeom prst="rect">
            <a:avLst/>
          </a:prstGeom>
          <a:noFill/>
          <a:ln>
            <a:noFill/>
          </a:ln>
          <a:extLst>
            <a:ext uri="{53640926-AAD7-44D8-BBD7-CCE9431645EC}">
              <a14:shadowObscured xmlns:a14="http://schemas.microsoft.com/office/drawing/2010/main"/>
            </a:ext>
          </a:extLst>
        </p:spPr>
      </p:pic>
      <p:graphicFrame>
        <p:nvGraphicFramePr>
          <p:cNvPr id="8" name="Graphique 7">
            <a:extLst>
              <a:ext uri="{FF2B5EF4-FFF2-40B4-BE49-F238E27FC236}">
                <a16:creationId xmlns:a16="http://schemas.microsoft.com/office/drawing/2014/main" id="{1126C74A-7F56-4EC7-A693-12EA0904F71E}"/>
              </a:ext>
            </a:extLst>
          </p:cNvPr>
          <p:cNvGraphicFramePr/>
          <p:nvPr>
            <p:extLst>
              <p:ext uri="{D42A27DB-BD31-4B8C-83A1-F6EECF244321}">
                <p14:modId xmlns:p14="http://schemas.microsoft.com/office/powerpoint/2010/main" val="1070076013"/>
              </p:ext>
            </p:extLst>
          </p:nvPr>
        </p:nvGraphicFramePr>
        <p:xfrm>
          <a:off x="2243291" y="1377231"/>
          <a:ext cx="6006413" cy="3603848"/>
        </p:xfrm>
        <a:graphic>
          <a:graphicData uri="http://schemas.openxmlformats.org/drawingml/2006/chart">
            <c:chart xmlns:c="http://schemas.openxmlformats.org/drawingml/2006/chart" xmlns:r="http://schemas.openxmlformats.org/officeDocument/2006/relationships" r:id="rId5"/>
          </a:graphicData>
        </a:graphic>
      </p:graphicFrame>
      <p:sp>
        <p:nvSpPr>
          <p:cNvPr id="12" name="Ellipse 11">
            <a:extLst>
              <a:ext uri="{FF2B5EF4-FFF2-40B4-BE49-F238E27FC236}">
                <a16:creationId xmlns:a16="http://schemas.microsoft.com/office/drawing/2014/main" id="{56272862-01BF-47F1-9427-08E4D681E1D0}"/>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20</a:t>
            </a:r>
            <a:endParaRPr lang="fr-CM" dirty="0"/>
          </a:p>
        </p:txBody>
      </p:sp>
      <p:sp>
        <p:nvSpPr>
          <p:cNvPr id="13" name="ZoneTexte 12">
            <a:extLst>
              <a:ext uri="{FF2B5EF4-FFF2-40B4-BE49-F238E27FC236}">
                <a16:creationId xmlns:a16="http://schemas.microsoft.com/office/drawing/2014/main" id="{F55119FB-3E4D-4744-9D33-685F96D069EC}"/>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spTree>
    <p:extLst>
      <p:ext uri="{BB962C8B-B14F-4D97-AF65-F5344CB8AC3E}">
        <p14:creationId xmlns:p14="http://schemas.microsoft.com/office/powerpoint/2010/main" val="15250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3384376"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Loan Performance</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677108"/>
          </a:xfrm>
          <a:prstGeom prst="rect">
            <a:avLst/>
          </a:prstGeom>
          <a:noFill/>
        </p:spPr>
        <p:txBody>
          <a:bodyPr wrap="square" rtlCol="0">
            <a:spAutoFit/>
          </a:bodyPr>
          <a:lstStyle/>
          <a:p>
            <a:r>
              <a:rPr lang="en-US" sz="2000" b="1" u="none" strike="noStrike" cap="none" spc="0" dirty="0">
                <a:solidFill>
                  <a:srgbClr val="4C2A13">
                    <a:alpha val="100000"/>
                  </a:srgbClr>
                </a:solidFill>
                <a:latin typeface="Calibri"/>
              </a:rPr>
              <a:t>Evolution of Interest Rates Based on Loan Amounts</a:t>
            </a:r>
            <a:r>
              <a:rPr lang="en-US" sz="2000" u="none" strike="noStrike" cap="none" spc="0" dirty="0">
                <a:solidFill>
                  <a:srgbClr val="4C2A13">
                    <a:alpha val="100000"/>
                  </a:srgbClr>
                </a:solidFill>
                <a:latin typeface="Calibri"/>
              </a:rPr>
              <a:t>: </a:t>
            </a:r>
            <a:r>
              <a:rPr lang="en-US" u="none" strike="noStrike" cap="none" spc="0" dirty="0">
                <a:solidFill>
                  <a:srgbClr val="4C2A13">
                    <a:alpha val="100000"/>
                  </a:srgbClr>
                </a:solidFill>
                <a:latin typeface="Calibri"/>
              </a:rPr>
              <a:t>Analyzing relationships between loan size and interest rates</a:t>
            </a:r>
            <a:endParaRPr lang="en-US" sz="1600" b="1" u="none" strike="noStrike" cap="none" spc="0" dirty="0">
              <a:solidFill>
                <a:srgbClr val="4C2A13">
                  <a:alpha val="100000"/>
                </a:srgbClr>
              </a:solidFill>
              <a:latin typeface="Calibri"/>
            </a:endParaRPr>
          </a:p>
        </p:txBody>
      </p:sp>
      <p:pic>
        <p:nvPicPr>
          <p:cNvPr id="9" name="Image 8">
            <a:extLst>
              <a:ext uri="{FF2B5EF4-FFF2-40B4-BE49-F238E27FC236}">
                <a16:creationId xmlns:a16="http://schemas.microsoft.com/office/drawing/2014/main" id="{12054EC0-4295-4121-AAF5-B88BCF93EECC}"/>
              </a:ext>
            </a:extLst>
          </p:cNvPr>
          <p:cNvPicPr/>
          <p:nvPr/>
        </p:nvPicPr>
        <p:blipFill rotWithShape="1">
          <a:blip r:embed="rId3" cstate="print">
            <a:extLst>
              <a:ext uri="{28A0092B-C50C-407E-A947-70E740481C1C}">
                <a14:useLocalDpi xmlns:a14="http://schemas.microsoft.com/office/drawing/2010/main" val="0"/>
              </a:ext>
            </a:extLst>
          </a:blip>
          <a:srcRect l="2986" t="20414" r="22202" b="14788"/>
          <a:stretch/>
        </p:blipFill>
        <p:spPr bwMode="auto">
          <a:xfrm>
            <a:off x="989106" y="1625764"/>
            <a:ext cx="7165788" cy="3296727"/>
          </a:xfrm>
          <a:prstGeom prst="rect">
            <a:avLst/>
          </a:prstGeom>
          <a:noFill/>
          <a:ln>
            <a:noFill/>
          </a:ln>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F7730DF4-622B-4420-8868-9F55CB64F176}"/>
              </a:ext>
            </a:extLst>
          </p:cNvPr>
          <p:cNvPicPr/>
          <p:nvPr/>
        </p:nvPicPr>
        <p:blipFill rotWithShape="1">
          <a:blip r:embed="rId4" cstate="print">
            <a:extLst>
              <a:ext uri="{28A0092B-C50C-407E-A947-70E740481C1C}">
                <a14:useLocalDpi xmlns:a14="http://schemas.microsoft.com/office/drawing/2010/main" val="0"/>
              </a:ext>
            </a:extLst>
          </a:blip>
          <a:srcRect l="4558" t="35798" r="34133" b="29873"/>
          <a:stretch/>
        </p:blipFill>
        <p:spPr bwMode="auto">
          <a:xfrm>
            <a:off x="582133" y="2024722"/>
            <a:ext cx="7979734" cy="2372392"/>
          </a:xfrm>
          <a:prstGeom prst="rect">
            <a:avLst/>
          </a:prstGeom>
          <a:noFill/>
          <a:ln>
            <a:noFill/>
          </a:ln>
          <a:extLst>
            <a:ext uri="{53640926-AAD7-44D8-BBD7-CCE9431645EC}">
              <a14:shadowObscured xmlns:a14="http://schemas.microsoft.com/office/drawing/2010/main"/>
            </a:ext>
          </a:extLst>
        </p:spPr>
      </p:pic>
      <p:graphicFrame>
        <p:nvGraphicFramePr>
          <p:cNvPr id="11" name="Graphique 10">
            <a:extLst>
              <a:ext uri="{FF2B5EF4-FFF2-40B4-BE49-F238E27FC236}">
                <a16:creationId xmlns:a16="http://schemas.microsoft.com/office/drawing/2014/main" id="{A2A51423-68C4-4637-92D6-E189426430A0}"/>
              </a:ext>
            </a:extLst>
          </p:cNvPr>
          <p:cNvGraphicFramePr/>
          <p:nvPr>
            <p:extLst>
              <p:ext uri="{D42A27DB-BD31-4B8C-83A1-F6EECF244321}">
                <p14:modId xmlns:p14="http://schemas.microsoft.com/office/powerpoint/2010/main" val="4069756390"/>
              </p:ext>
            </p:extLst>
          </p:nvPr>
        </p:nvGraphicFramePr>
        <p:xfrm>
          <a:off x="1753640" y="1597259"/>
          <a:ext cx="5852744" cy="3511646"/>
        </p:xfrm>
        <a:graphic>
          <a:graphicData uri="http://schemas.openxmlformats.org/drawingml/2006/chart">
            <c:chart xmlns:c="http://schemas.openxmlformats.org/drawingml/2006/chart" xmlns:r="http://schemas.openxmlformats.org/officeDocument/2006/relationships" r:id="rId5"/>
          </a:graphicData>
        </a:graphic>
      </p:graphicFrame>
      <p:sp>
        <p:nvSpPr>
          <p:cNvPr id="13" name="Ellipse 12">
            <a:extLst>
              <a:ext uri="{FF2B5EF4-FFF2-40B4-BE49-F238E27FC236}">
                <a16:creationId xmlns:a16="http://schemas.microsoft.com/office/drawing/2014/main" id="{0560F9DA-A87A-41DC-A96B-F7D57CDF35C1}"/>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21</a:t>
            </a:r>
            <a:endParaRPr lang="fr-CM" dirty="0"/>
          </a:p>
        </p:txBody>
      </p:sp>
      <p:sp>
        <p:nvSpPr>
          <p:cNvPr id="14" name="ZoneTexte 13">
            <a:extLst>
              <a:ext uri="{FF2B5EF4-FFF2-40B4-BE49-F238E27FC236}">
                <a16:creationId xmlns:a16="http://schemas.microsoft.com/office/drawing/2014/main" id="{881E4A39-4991-4444-86CD-C6A062BE15C7}"/>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spTree>
    <p:extLst>
      <p:ext uri="{BB962C8B-B14F-4D97-AF65-F5344CB8AC3E}">
        <p14:creationId xmlns:p14="http://schemas.microsoft.com/office/powerpoint/2010/main" val="337403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3384376"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Loan Performance</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677108"/>
          </a:xfrm>
          <a:prstGeom prst="rect">
            <a:avLst/>
          </a:prstGeom>
          <a:noFill/>
        </p:spPr>
        <p:txBody>
          <a:bodyPr wrap="square" rtlCol="0">
            <a:spAutoFit/>
          </a:bodyPr>
          <a:lstStyle/>
          <a:p>
            <a:r>
              <a:rPr lang="en-US" sz="2000" b="1" u="none" strike="noStrike" cap="none" spc="0" dirty="0">
                <a:solidFill>
                  <a:srgbClr val="4C2A13">
                    <a:alpha val="100000"/>
                  </a:srgbClr>
                </a:solidFill>
                <a:latin typeface="Calibri"/>
              </a:rPr>
              <a:t>Most Profitable Customer Segments</a:t>
            </a:r>
            <a:r>
              <a:rPr lang="en-US" sz="2000" u="none" strike="noStrike" cap="none" spc="0" dirty="0">
                <a:solidFill>
                  <a:srgbClr val="4C2A13">
                    <a:alpha val="100000"/>
                  </a:srgbClr>
                </a:solidFill>
                <a:latin typeface="Calibri"/>
              </a:rPr>
              <a:t>: </a:t>
            </a:r>
            <a:r>
              <a:rPr lang="en-US" u="none" strike="noStrike" cap="none" spc="0" dirty="0">
                <a:solidFill>
                  <a:srgbClr val="4C2A13">
                    <a:alpha val="100000"/>
                  </a:srgbClr>
                </a:solidFill>
                <a:latin typeface="Calibri"/>
              </a:rPr>
              <a:t>Identifying high-value borrowers to optimize marketing strategies</a:t>
            </a:r>
            <a:endParaRPr lang="en-US" sz="1600" b="1" u="none" strike="noStrike" cap="none" spc="0" dirty="0">
              <a:solidFill>
                <a:srgbClr val="4C2A13">
                  <a:alpha val="100000"/>
                </a:srgbClr>
              </a:solidFill>
              <a:latin typeface="Calibri"/>
            </a:endParaRPr>
          </a:p>
        </p:txBody>
      </p:sp>
      <p:pic>
        <p:nvPicPr>
          <p:cNvPr id="7" name="Image 6">
            <a:extLst>
              <a:ext uri="{FF2B5EF4-FFF2-40B4-BE49-F238E27FC236}">
                <a16:creationId xmlns:a16="http://schemas.microsoft.com/office/drawing/2014/main" id="{5B459408-847E-400B-BF55-3686FC70BF8E}"/>
              </a:ext>
            </a:extLst>
          </p:cNvPr>
          <p:cNvPicPr/>
          <p:nvPr/>
        </p:nvPicPr>
        <p:blipFill rotWithShape="1">
          <a:blip r:embed="rId3" cstate="print">
            <a:extLst>
              <a:ext uri="{28A0092B-C50C-407E-A947-70E740481C1C}">
                <a14:useLocalDpi xmlns:a14="http://schemas.microsoft.com/office/drawing/2010/main" val="0"/>
              </a:ext>
            </a:extLst>
          </a:blip>
          <a:srcRect l="2986" t="20414" r="15758" b="16860"/>
          <a:stretch/>
        </p:blipFill>
        <p:spPr bwMode="auto">
          <a:xfrm>
            <a:off x="520156" y="1592674"/>
            <a:ext cx="8103687" cy="3322391"/>
          </a:xfrm>
          <a:prstGeom prst="rect">
            <a:avLst/>
          </a:prstGeom>
          <a:noFill/>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EE33FD62-8EE2-4445-853A-28555DC79753}"/>
              </a:ext>
            </a:extLst>
          </p:cNvPr>
          <p:cNvPicPr/>
          <p:nvPr/>
        </p:nvPicPr>
        <p:blipFill rotWithShape="1">
          <a:blip r:embed="rId4" cstate="print">
            <a:extLst>
              <a:ext uri="{28A0092B-C50C-407E-A947-70E740481C1C}">
                <a14:useLocalDpi xmlns:a14="http://schemas.microsoft.com/office/drawing/2010/main" val="0"/>
              </a:ext>
            </a:extLst>
          </a:blip>
          <a:srcRect l="3772" t="40533" r="13070" b="4127"/>
          <a:stretch/>
        </p:blipFill>
        <p:spPr bwMode="auto">
          <a:xfrm>
            <a:off x="395994" y="1707654"/>
            <a:ext cx="8352010" cy="2952328"/>
          </a:xfrm>
          <a:prstGeom prst="rect">
            <a:avLst/>
          </a:prstGeom>
          <a:noFill/>
          <a:ln>
            <a:noFill/>
          </a:ln>
          <a:extLst>
            <a:ext uri="{53640926-AAD7-44D8-BBD7-CCE9431645EC}">
              <a14:shadowObscured xmlns:a14="http://schemas.microsoft.com/office/drawing/2010/main"/>
            </a:ext>
          </a:extLst>
        </p:spPr>
      </p:pic>
      <p:graphicFrame>
        <p:nvGraphicFramePr>
          <p:cNvPr id="12" name="Graphique 11">
            <a:extLst>
              <a:ext uri="{FF2B5EF4-FFF2-40B4-BE49-F238E27FC236}">
                <a16:creationId xmlns:a16="http://schemas.microsoft.com/office/drawing/2014/main" id="{41DDE055-FDDA-466A-9D14-21D2A43CC3F6}"/>
              </a:ext>
            </a:extLst>
          </p:cNvPr>
          <p:cNvGraphicFramePr/>
          <p:nvPr>
            <p:extLst>
              <p:ext uri="{D42A27DB-BD31-4B8C-83A1-F6EECF244321}">
                <p14:modId xmlns:p14="http://schemas.microsoft.com/office/powerpoint/2010/main" val="1218413979"/>
              </p:ext>
            </p:extLst>
          </p:nvPr>
        </p:nvGraphicFramePr>
        <p:xfrm>
          <a:off x="1613671" y="1572120"/>
          <a:ext cx="5916658" cy="3549995"/>
        </p:xfrm>
        <a:graphic>
          <a:graphicData uri="http://schemas.openxmlformats.org/drawingml/2006/chart">
            <c:chart xmlns:c="http://schemas.openxmlformats.org/drawingml/2006/chart" xmlns:r="http://schemas.openxmlformats.org/officeDocument/2006/relationships" r:id="rId5"/>
          </a:graphicData>
        </a:graphic>
      </p:graphicFrame>
      <p:sp>
        <p:nvSpPr>
          <p:cNvPr id="14" name="Ellipse 13">
            <a:extLst>
              <a:ext uri="{FF2B5EF4-FFF2-40B4-BE49-F238E27FC236}">
                <a16:creationId xmlns:a16="http://schemas.microsoft.com/office/drawing/2014/main" id="{D4DAB109-D829-4AA2-8FF4-B2ADE4943641}"/>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22</a:t>
            </a:r>
            <a:endParaRPr lang="fr-CM" dirty="0"/>
          </a:p>
        </p:txBody>
      </p:sp>
      <p:sp>
        <p:nvSpPr>
          <p:cNvPr id="15" name="ZoneTexte 14">
            <a:extLst>
              <a:ext uri="{FF2B5EF4-FFF2-40B4-BE49-F238E27FC236}">
                <a16:creationId xmlns:a16="http://schemas.microsoft.com/office/drawing/2014/main" id="{FB0D45D1-B32C-4518-8764-4F9F1580221B}"/>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spTree>
    <p:extLst>
      <p:ext uri="{BB962C8B-B14F-4D97-AF65-F5344CB8AC3E}">
        <p14:creationId xmlns:p14="http://schemas.microsoft.com/office/powerpoint/2010/main" val="211719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238625"/>
          <a:chOff x="914400" y="1028700"/>
          <a:chExt cx="8229600" cy="4238625"/>
        </a:xfrm>
      </p:grpSpPr>
      <p:sp>
        <p:nvSpPr>
          <p:cNvPr id="5" name="ZoneTexte 4">
            <a:extLst>
              <a:ext uri="{FF2B5EF4-FFF2-40B4-BE49-F238E27FC236}">
                <a16:creationId xmlns:a16="http://schemas.microsoft.com/office/drawing/2014/main" id="{D6D92F2C-0461-40CD-AE80-B0C0BB3547D1}"/>
              </a:ext>
            </a:extLst>
          </p:cNvPr>
          <p:cNvSpPr txBox="1"/>
          <p:nvPr/>
        </p:nvSpPr>
        <p:spPr>
          <a:xfrm>
            <a:off x="899592" y="447084"/>
            <a:ext cx="4320480" cy="584775"/>
          </a:xfrm>
          <a:prstGeom prst="rect">
            <a:avLst/>
          </a:prstGeom>
          <a:noFill/>
        </p:spPr>
        <p:txBody>
          <a:bodyPr vert="horz" wrap="square" lIns="91440" tIns="45720" rIns="91440" bIns="45720" rtlCol="0" anchor="t" anchorCtr="0">
            <a:spAutoFit/>
          </a:bodyPr>
          <a:lstStyle/>
          <a:p>
            <a:pPr marL="0" marR="0" lvl="0" indent="0" algn="l" rtl="0" fontAlgn="t">
              <a:lnSpc>
                <a:spcPct val="100000"/>
              </a:lnSpc>
              <a:spcBef>
                <a:spcPts val="0"/>
              </a:spcBef>
              <a:spcAft>
                <a:spcPts val="0"/>
              </a:spcAft>
            </a:pPr>
            <a:r>
              <a:rPr lang="en-US" sz="3200" b="1" u="none" strike="noStrike" cap="none" spc="0" dirty="0">
                <a:solidFill>
                  <a:srgbClr val="4C2A13">
                    <a:alpha val="100000"/>
                  </a:srgbClr>
                </a:solidFill>
                <a:latin typeface="Calibri"/>
              </a:rPr>
              <a:t>Conclusion Of this part</a:t>
            </a:r>
          </a:p>
        </p:txBody>
      </p:sp>
      <p:sp>
        <p:nvSpPr>
          <p:cNvPr id="6" name="ZoneTexte 5">
            <a:extLst>
              <a:ext uri="{FF2B5EF4-FFF2-40B4-BE49-F238E27FC236}">
                <a16:creationId xmlns:a16="http://schemas.microsoft.com/office/drawing/2014/main" id="{388E6784-92BD-4718-84F6-7DEF76FB513A}"/>
              </a:ext>
            </a:extLst>
          </p:cNvPr>
          <p:cNvSpPr txBox="1"/>
          <p:nvPr/>
        </p:nvSpPr>
        <p:spPr>
          <a:xfrm>
            <a:off x="539552" y="1868568"/>
            <a:ext cx="7776864" cy="2246769"/>
          </a:xfrm>
          <a:prstGeom prst="rect">
            <a:avLst/>
          </a:prstGeom>
          <a:noFill/>
        </p:spPr>
        <p:txBody>
          <a:bodyPr wrap="square" rtlCol="0">
            <a:spAutoFit/>
          </a:bodyPr>
          <a:lstStyle/>
          <a:p>
            <a:pPr algn="just"/>
            <a:r>
              <a:rPr lang="fr-CM" sz="2800" dirty="0"/>
              <a:t>The </a:t>
            </a:r>
            <a:r>
              <a:rPr lang="fr-CM" sz="2800" dirty="0" err="1"/>
              <a:t>study</a:t>
            </a:r>
            <a:r>
              <a:rPr lang="fr-CM" sz="2800" dirty="0"/>
              <a:t> highlights key trends in </a:t>
            </a:r>
            <a:r>
              <a:rPr lang="fr-CM" sz="2800" dirty="0" err="1"/>
              <a:t>borrower</a:t>
            </a:r>
            <a:r>
              <a:rPr lang="fr-CM" sz="2800" dirty="0"/>
              <a:t> </a:t>
            </a:r>
            <a:r>
              <a:rPr lang="fr-CM" sz="2800" dirty="0" err="1"/>
              <a:t>behaviour</a:t>
            </a:r>
            <a:r>
              <a:rPr lang="fr-CM" sz="2800" dirty="0"/>
              <a:t> and </a:t>
            </a:r>
            <a:r>
              <a:rPr lang="fr-CM" sz="2800" dirty="0" err="1"/>
              <a:t>loan</a:t>
            </a:r>
            <a:r>
              <a:rPr lang="fr-CM" sz="2800" dirty="0"/>
              <a:t> </a:t>
            </a:r>
            <a:r>
              <a:rPr lang="fr-CM" sz="2800" dirty="0" err="1"/>
              <a:t>structuring</a:t>
            </a:r>
            <a:r>
              <a:rPr lang="fr-CM" sz="2800" dirty="0"/>
              <a:t> at HSBC. The main challenge lies in </a:t>
            </a:r>
            <a:r>
              <a:rPr lang="fr-CM" sz="2800" dirty="0" err="1"/>
              <a:t>optimizing</a:t>
            </a:r>
            <a:r>
              <a:rPr lang="fr-CM" sz="2800" dirty="0"/>
              <a:t> </a:t>
            </a:r>
            <a:r>
              <a:rPr lang="fr-CM" sz="2800" dirty="0" err="1"/>
              <a:t>credit</a:t>
            </a:r>
            <a:r>
              <a:rPr lang="fr-CM" sz="2800" dirty="0"/>
              <a:t> </a:t>
            </a:r>
            <a:r>
              <a:rPr lang="fr-CM" sz="2800" dirty="0" err="1"/>
              <a:t>criteria</a:t>
            </a:r>
            <a:r>
              <a:rPr lang="fr-CM" sz="2800" dirty="0"/>
              <a:t> and </a:t>
            </a:r>
            <a:r>
              <a:rPr lang="fr-CM" sz="2800" dirty="0" err="1"/>
              <a:t>revising</a:t>
            </a:r>
            <a:r>
              <a:rPr lang="fr-CM" sz="2800" dirty="0"/>
              <a:t> </a:t>
            </a:r>
            <a:r>
              <a:rPr lang="fr-CM" sz="2800" dirty="0" err="1"/>
              <a:t>pricing</a:t>
            </a:r>
            <a:r>
              <a:rPr lang="fr-CM" sz="2800" dirty="0"/>
              <a:t> </a:t>
            </a:r>
            <a:r>
              <a:rPr lang="fr-CM" sz="2800" dirty="0" err="1"/>
              <a:t>policies</a:t>
            </a:r>
            <a:r>
              <a:rPr lang="fr-CM" sz="2800" dirty="0"/>
              <a:t> to </a:t>
            </a:r>
            <a:r>
              <a:rPr lang="fr-CM" sz="2800" dirty="0" err="1"/>
              <a:t>maximize</a:t>
            </a:r>
            <a:r>
              <a:rPr lang="fr-CM" sz="2800" dirty="0"/>
              <a:t> </a:t>
            </a:r>
            <a:r>
              <a:rPr lang="fr-CM" sz="2800" dirty="0" err="1"/>
              <a:t>profitability</a:t>
            </a:r>
            <a:r>
              <a:rPr lang="fr-CM" sz="2800" dirty="0"/>
              <a:t> </a:t>
            </a:r>
            <a:r>
              <a:rPr lang="fr-CM" sz="2800" dirty="0" err="1"/>
              <a:t>while</a:t>
            </a:r>
            <a:r>
              <a:rPr lang="fr-CM" sz="2800" dirty="0"/>
              <a:t> </a:t>
            </a:r>
            <a:r>
              <a:rPr lang="fr-CM" sz="2800" dirty="0" err="1"/>
              <a:t>maintaining</a:t>
            </a:r>
            <a:r>
              <a:rPr lang="fr-CM" sz="2800" dirty="0"/>
              <a:t> </a:t>
            </a:r>
            <a:r>
              <a:rPr lang="fr-CM" sz="2800" dirty="0" err="1"/>
              <a:t>controlled</a:t>
            </a:r>
            <a:r>
              <a:rPr lang="fr-CM" sz="2800" dirty="0"/>
              <a:t> </a:t>
            </a:r>
            <a:r>
              <a:rPr lang="fr-CM" sz="2800" dirty="0" err="1"/>
              <a:t>risk</a:t>
            </a:r>
            <a:r>
              <a:rPr lang="fr-CM" sz="2800" dirty="0"/>
              <a:t>.</a:t>
            </a:r>
          </a:p>
        </p:txBody>
      </p:sp>
      <p:sp>
        <p:nvSpPr>
          <p:cNvPr id="8" name="Ellipse 7">
            <a:extLst>
              <a:ext uri="{FF2B5EF4-FFF2-40B4-BE49-F238E27FC236}">
                <a16:creationId xmlns:a16="http://schemas.microsoft.com/office/drawing/2014/main" id="{B95BA234-1AAE-4665-B082-B8728D7A58B5}"/>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23</a:t>
            </a:r>
            <a:endParaRPr lang="fr-CM" dirty="0"/>
          </a:p>
        </p:txBody>
      </p:sp>
      <p:sp>
        <p:nvSpPr>
          <p:cNvPr id="9" name="ZoneTexte 8">
            <a:extLst>
              <a:ext uri="{FF2B5EF4-FFF2-40B4-BE49-F238E27FC236}">
                <a16:creationId xmlns:a16="http://schemas.microsoft.com/office/drawing/2014/main" id="{5621B602-A359-4849-A2C4-22DC6E92D1C6}"/>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Exploratory Data Analysis</a:t>
            </a:r>
          </a:p>
        </p:txBody>
      </p:sp>
    </p:spTree>
    <p:extLst>
      <p:ext uri="{BB962C8B-B14F-4D97-AF65-F5344CB8AC3E}">
        <p14:creationId xmlns:p14="http://schemas.microsoft.com/office/powerpoint/2010/main" val="149417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4" name="ZoneTexte 3">
            <a:extLst>
              <a:ext uri="{FF2B5EF4-FFF2-40B4-BE49-F238E27FC236}">
                <a16:creationId xmlns:a16="http://schemas.microsoft.com/office/drawing/2014/main" id="{0391C98C-72F9-4110-8598-CAAB4389B0FD}"/>
              </a:ext>
            </a:extLst>
          </p:cNvPr>
          <p:cNvSpPr txBox="1"/>
          <p:nvPr/>
        </p:nvSpPr>
        <p:spPr>
          <a:xfrm>
            <a:off x="2447764" y="915566"/>
            <a:ext cx="4248472" cy="707886"/>
          </a:xfrm>
          <a:prstGeom prst="rect">
            <a:avLst/>
          </a:prstGeom>
          <a:noFill/>
        </p:spPr>
        <p:txBody>
          <a:bodyPr vert="horz" wrap="square" lIns="91440" tIns="45720" rIns="91440" bIns="45720" rtlCol="0" anchor="t" anchorCtr="0">
            <a:spAutoFit/>
          </a:bodyPr>
          <a:lstStyle/>
          <a:p>
            <a:pPr marL="0" marR="0" lvl="0" indent="0" algn="l" rtl="0" fontAlgn="t">
              <a:lnSpc>
                <a:spcPct val="100000"/>
              </a:lnSpc>
              <a:spcBef>
                <a:spcPts val="0"/>
              </a:spcBef>
              <a:spcAft>
                <a:spcPts val="0"/>
              </a:spcAft>
            </a:pPr>
            <a:r>
              <a:rPr lang="en-US" sz="4000" b="1" u="none" strike="noStrike" cap="none" spc="0" dirty="0">
                <a:solidFill>
                  <a:srgbClr val="4C2A13">
                    <a:alpha val="100000"/>
                  </a:srgbClr>
                </a:solidFill>
                <a:latin typeface="Calibri"/>
              </a:rPr>
              <a:t>Advanced Analysis</a:t>
            </a:r>
          </a:p>
        </p:txBody>
      </p:sp>
      <p:sp>
        <p:nvSpPr>
          <p:cNvPr id="5" name="ZoneTexte 4">
            <a:extLst>
              <a:ext uri="{FF2B5EF4-FFF2-40B4-BE49-F238E27FC236}">
                <a16:creationId xmlns:a16="http://schemas.microsoft.com/office/drawing/2014/main" id="{BA20E221-1799-439D-94D0-AEFA7AADA441}"/>
              </a:ext>
            </a:extLst>
          </p:cNvPr>
          <p:cNvSpPr txBox="1"/>
          <p:nvPr/>
        </p:nvSpPr>
        <p:spPr>
          <a:xfrm>
            <a:off x="467544" y="2211710"/>
            <a:ext cx="7632848" cy="2246769"/>
          </a:xfrm>
          <a:prstGeom prst="rect">
            <a:avLst/>
          </a:prstGeom>
          <a:noFill/>
        </p:spPr>
        <p:txBody>
          <a:bodyPr wrap="square" rtlCol="0">
            <a:spAutoFit/>
          </a:bodyPr>
          <a:lstStyle/>
          <a:p>
            <a:pPr algn="just"/>
            <a:r>
              <a:rPr lang="en-US" sz="2800" u="none" strike="noStrike" cap="none" spc="0" dirty="0">
                <a:solidFill>
                  <a:srgbClr val="4C2A13">
                    <a:alpha val="100000"/>
                  </a:srgbClr>
                </a:solidFill>
                <a:latin typeface="Calibri"/>
              </a:rPr>
              <a:t>It explores the key factors influencing loan acceptance at HSBC, including borrower profiles, previous defaults, credit scores, and loan purposes. It aims to provide actionable insights for optimizing risk management and lending strategies</a:t>
            </a:r>
            <a:endParaRPr lang="fr-CM" sz="2800" dirty="0"/>
          </a:p>
        </p:txBody>
      </p:sp>
      <p:sp>
        <p:nvSpPr>
          <p:cNvPr id="7" name="Ellipse 6">
            <a:extLst>
              <a:ext uri="{FF2B5EF4-FFF2-40B4-BE49-F238E27FC236}">
                <a16:creationId xmlns:a16="http://schemas.microsoft.com/office/drawing/2014/main" id="{2AC80D6F-B90E-4D90-8E7F-87D813E54066}"/>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24</a:t>
            </a:r>
            <a:endParaRPr lang="fr-CM" dirty="0"/>
          </a:p>
        </p:txBody>
      </p:sp>
    </p:spTree>
    <p:extLst>
      <p:ext uri="{BB962C8B-B14F-4D97-AF65-F5344CB8AC3E}">
        <p14:creationId xmlns:p14="http://schemas.microsoft.com/office/powerpoint/2010/main" val="63449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4392488"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Analysis of borrower solvency</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400110"/>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000" b="1" u="none" strike="noStrike" cap="none" spc="0" dirty="0">
                <a:solidFill>
                  <a:srgbClr val="4C2A13">
                    <a:alpha val="100000"/>
                  </a:srgbClr>
                </a:solidFill>
                <a:latin typeface="Calibri"/>
              </a:rPr>
              <a:t>Acceptance Rate Based on Work Experience</a:t>
            </a:r>
          </a:p>
        </p:txBody>
      </p:sp>
      <p:pic>
        <p:nvPicPr>
          <p:cNvPr id="9" name="Image 8">
            <a:extLst>
              <a:ext uri="{FF2B5EF4-FFF2-40B4-BE49-F238E27FC236}">
                <a16:creationId xmlns:a16="http://schemas.microsoft.com/office/drawing/2014/main" id="{777D1007-1A9E-4607-9F01-2650053F5895}"/>
              </a:ext>
            </a:extLst>
          </p:cNvPr>
          <p:cNvPicPr/>
          <p:nvPr/>
        </p:nvPicPr>
        <p:blipFill rotWithShape="1">
          <a:blip r:embed="rId3" cstate="print">
            <a:extLst>
              <a:ext uri="{28A0092B-C50C-407E-A947-70E740481C1C}">
                <a14:useLocalDpi xmlns:a14="http://schemas.microsoft.com/office/drawing/2010/main" val="0"/>
              </a:ext>
            </a:extLst>
          </a:blip>
          <a:srcRect l="2624" t="21042" r="24464" b="14258"/>
          <a:stretch/>
        </p:blipFill>
        <p:spPr bwMode="auto">
          <a:xfrm>
            <a:off x="858378" y="1402229"/>
            <a:ext cx="7427243" cy="3501848"/>
          </a:xfrm>
          <a:prstGeom prst="rect">
            <a:avLst/>
          </a:prstGeom>
          <a:noFill/>
          <a:ln>
            <a:noFill/>
          </a:ln>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82F62A09-930A-416D-ACCD-66FE95637A16}"/>
              </a:ext>
            </a:extLst>
          </p:cNvPr>
          <p:cNvPicPr/>
          <p:nvPr/>
        </p:nvPicPr>
        <p:blipFill rotWithShape="1">
          <a:blip r:embed="rId4" cstate="print">
            <a:extLst>
              <a:ext uri="{28A0092B-C50C-407E-A947-70E740481C1C}">
                <a14:useLocalDpi xmlns:a14="http://schemas.microsoft.com/office/drawing/2010/main" val="0"/>
              </a:ext>
            </a:extLst>
          </a:blip>
          <a:srcRect l="3864" t="35331" r="33262" b="36870"/>
          <a:stretch/>
        </p:blipFill>
        <p:spPr bwMode="auto">
          <a:xfrm>
            <a:off x="467544" y="1995686"/>
            <a:ext cx="8281124" cy="1944216"/>
          </a:xfrm>
          <a:prstGeom prst="rect">
            <a:avLst/>
          </a:prstGeom>
          <a:noFill/>
          <a:ln>
            <a:noFill/>
          </a:ln>
          <a:extLst>
            <a:ext uri="{53640926-AAD7-44D8-BBD7-CCE9431645EC}">
              <a14:shadowObscured xmlns:a14="http://schemas.microsoft.com/office/drawing/2010/main"/>
            </a:ext>
          </a:extLst>
        </p:spPr>
      </p:pic>
      <p:graphicFrame>
        <p:nvGraphicFramePr>
          <p:cNvPr id="11" name="Graphique 10">
            <a:extLst>
              <a:ext uri="{FF2B5EF4-FFF2-40B4-BE49-F238E27FC236}">
                <a16:creationId xmlns:a16="http://schemas.microsoft.com/office/drawing/2014/main" id="{F26F7B93-159A-46AE-AABE-FA387AA75ED9}"/>
              </a:ext>
            </a:extLst>
          </p:cNvPr>
          <p:cNvGraphicFramePr/>
          <p:nvPr>
            <p:extLst>
              <p:ext uri="{D42A27DB-BD31-4B8C-83A1-F6EECF244321}">
                <p14:modId xmlns:p14="http://schemas.microsoft.com/office/powerpoint/2010/main" val="2769995593"/>
              </p:ext>
            </p:extLst>
          </p:nvPr>
        </p:nvGraphicFramePr>
        <p:xfrm>
          <a:off x="1547663" y="1370356"/>
          <a:ext cx="6048672" cy="3629203"/>
        </p:xfrm>
        <a:graphic>
          <a:graphicData uri="http://schemas.openxmlformats.org/drawingml/2006/chart">
            <c:chart xmlns:c="http://schemas.openxmlformats.org/drawingml/2006/chart" xmlns:r="http://schemas.openxmlformats.org/officeDocument/2006/relationships" r:id="rId5"/>
          </a:graphicData>
        </a:graphic>
      </p:graphicFrame>
      <p:sp>
        <p:nvSpPr>
          <p:cNvPr id="14" name="Ellipse 13">
            <a:extLst>
              <a:ext uri="{FF2B5EF4-FFF2-40B4-BE49-F238E27FC236}">
                <a16:creationId xmlns:a16="http://schemas.microsoft.com/office/drawing/2014/main" id="{D12C90E8-35B3-447D-90A7-D422C75FD7CA}"/>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25</a:t>
            </a:r>
            <a:endParaRPr lang="fr-CM" dirty="0"/>
          </a:p>
        </p:txBody>
      </p:sp>
      <p:sp>
        <p:nvSpPr>
          <p:cNvPr id="15" name="ZoneTexte 14">
            <a:extLst>
              <a:ext uri="{FF2B5EF4-FFF2-40B4-BE49-F238E27FC236}">
                <a16:creationId xmlns:a16="http://schemas.microsoft.com/office/drawing/2014/main" id="{A8B8A1D0-C143-4C6A-948B-588E2A8C8EA6}"/>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Advanced Analysis</a:t>
            </a:r>
          </a:p>
        </p:txBody>
      </p:sp>
    </p:spTree>
    <p:extLst>
      <p:ext uri="{BB962C8B-B14F-4D97-AF65-F5344CB8AC3E}">
        <p14:creationId xmlns:p14="http://schemas.microsoft.com/office/powerpoint/2010/main" val="14434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4392488"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Analysis of borrower solvency</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400110"/>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000" b="1" u="none" strike="noStrike" cap="none" spc="0" dirty="0">
                <a:solidFill>
                  <a:srgbClr val="4C2A13">
                    <a:alpha val="100000"/>
                  </a:srgbClr>
                </a:solidFill>
                <a:latin typeface="Calibri"/>
              </a:rPr>
              <a:t>Home Ownership and Loan Acceptance Rate</a:t>
            </a:r>
          </a:p>
        </p:txBody>
      </p:sp>
      <p:pic>
        <p:nvPicPr>
          <p:cNvPr id="7" name="Image 6">
            <a:extLst>
              <a:ext uri="{FF2B5EF4-FFF2-40B4-BE49-F238E27FC236}">
                <a16:creationId xmlns:a16="http://schemas.microsoft.com/office/drawing/2014/main" id="{7FD46E12-548B-4132-B903-19BF517A7AC8}"/>
              </a:ext>
            </a:extLst>
          </p:cNvPr>
          <p:cNvPicPr/>
          <p:nvPr/>
        </p:nvPicPr>
        <p:blipFill rotWithShape="1">
          <a:blip r:embed="rId3" cstate="print">
            <a:extLst>
              <a:ext uri="{28A0092B-C50C-407E-A947-70E740481C1C}">
                <a14:useLocalDpi xmlns:a14="http://schemas.microsoft.com/office/drawing/2010/main" val="0"/>
              </a:ext>
            </a:extLst>
          </a:blip>
          <a:srcRect l="2759" t="21043" r="11095" b="43879"/>
          <a:stretch/>
        </p:blipFill>
        <p:spPr bwMode="auto">
          <a:xfrm>
            <a:off x="243206" y="1754322"/>
            <a:ext cx="8657587" cy="1872208"/>
          </a:xfrm>
          <a:prstGeom prst="rect">
            <a:avLst/>
          </a:prstGeom>
          <a:noFill/>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98AC8547-F9BC-4F69-AD07-2E7BD60FB317}"/>
              </a:ext>
            </a:extLst>
          </p:cNvPr>
          <p:cNvPicPr/>
          <p:nvPr/>
        </p:nvPicPr>
        <p:blipFill rotWithShape="1">
          <a:blip r:embed="rId4" cstate="print">
            <a:extLst>
              <a:ext uri="{28A0092B-C50C-407E-A947-70E740481C1C}">
                <a14:useLocalDpi xmlns:a14="http://schemas.microsoft.com/office/drawing/2010/main" val="0"/>
              </a:ext>
            </a:extLst>
          </a:blip>
          <a:srcRect l="4416" t="40786" r="5035" b="27259"/>
          <a:stretch/>
        </p:blipFill>
        <p:spPr bwMode="auto">
          <a:xfrm>
            <a:off x="304055" y="1886372"/>
            <a:ext cx="8577266" cy="1608107"/>
          </a:xfrm>
          <a:prstGeom prst="rect">
            <a:avLst/>
          </a:prstGeom>
          <a:noFill/>
          <a:ln>
            <a:noFill/>
          </a:ln>
          <a:extLst>
            <a:ext uri="{53640926-AAD7-44D8-BBD7-CCE9431645EC}">
              <a14:shadowObscured xmlns:a14="http://schemas.microsoft.com/office/drawing/2010/main"/>
            </a:ext>
          </a:extLst>
        </p:spPr>
      </p:pic>
      <p:graphicFrame>
        <p:nvGraphicFramePr>
          <p:cNvPr id="12" name="Graphique 11">
            <a:extLst>
              <a:ext uri="{FF2B5EF4-FFF2-40B4-BE49-F238E27FC236}">
                <a16:creationId xmlns:a16="http://schemas.microsoft.com/office/drawing/2014/main" id="{E26D46D3-1165-4ABF-B60C-9B0DA1F23F4E}"/>
              </a:ext>
            </a:extLst>
          </p:cNvPr>
          <p:cNvGraphicFramePr/>
          <p:nvPr>
            <p:extLst>
              <p:ext uri="{D42A27DB-BD31-4B8C-83A1-F6EECF244321}">
                <p14:modId xmlns:p14="http://schemas.microsoft.com/office/powerpoint/2010/main" val="2496479886"/>
              </p:ext>
            </p:extLst>
          </p:nvPr>
        </p:nvGraphicFramePr>
        <p:xfrm>
          <a:off x="1403648" y="1377231"/>
          <a:ext cx="5904656" cy="3542794"/>
        </p:xfrm>
        <a:graphic>
          <a:graphicData uri="http://schemas.openxmlformats.org/drawingml/2006/chart">
            <c:chart xmlns:c="http://schemas.openxmlformats.org/drawingml/2006/chart" xmlns:r="http://schemas.openxmlformats.org/officeDocument/2006/relationships" r:id="rId5"/>
          </a:graphicData>
        </a:graphic>
      </p:graphicFrame>
      <p:sp>
        <p:nvSpPr>
          <p:cNvPr id="14" name="Ellipse 13">
            <a:extLst>
              <a:ext uri="{FF2B5EF4-FFF2-40B4-BE49-F238E27FC236}">
                <a16:creationId xmlns:a16="http://schemas.microsoft.com/office/drawing/2014/main" id="{CB53E1DA-0346-4829-8402-AD74484921BC}"/>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26</a:t>
            </a:r>
            <a:endParaRPr lang="fr-CM" dirty="0"/>
          </a:p>
        </p:txBody>
      </p:sp>
      <p:sp>
        <p:nvSpPr>
          <p:cNvPr id="15" name="ZoneTexte 14">
            <a:extLst>
              <a:ext uri="{FF2B5EF4-FFF2-40B4-BE49-F238E27FC236}">
                <a16:creationId xmlns:a16="http://schemas.microsoft.com/office/drawing/2014/main" id="{55792AA9-7500-4A18-80C2-3E23719F31D4}"/>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Advanced Analysis</a:t>
            </a:r>
          </a:p>
        </p:txBody>
      </p:sp>
    </p:spTree>
    <p:extLst>
      <p:ext uri="{BB962C8B-B14F-4D97-AF65-F5344CB8AC3E}">
        <p14:creationId xmlns:p14="http://schemas.microsoft.com/office/powerpoint/2010/main" val="193590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4392488"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Analysis of borrower solvency</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400110"/>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000" b="1" u="none" strike="noStrike" cap="none" spc="0" dirty="0">
                <a:solidFill>
                  <a:srgbClr val="4C2A13">
                    <a:alpha val="100000"/>
                  </a:srgbClr>
                </a:solidFill>
                <a:latin typeface="Calibri"/>
              </a:rPr>
              <a:t>Impact of Previous Loan Defaults</a:t>
            </a:r>
          </a:p>
        </p:txBody>
      </p:sp>
      <p:pic>
        <p:nvPicPr>
          <p:cNvPr id="9" name="Image 8">
            <a:extLst>
              <a:ext uri="{FF2B5EF4-FFF2-40B4-BE49-F238E27FC236}">
                <a16:creationId xmlns:a16="http://schemas.microsoft.com/office/drawing/2014/main" id="{B75BFBAF-7D1C-43C2-9EFE-151DC8A1987C}"/>
              </a:ext>
            </a:extLst>
          </p:cNvPr>
          <p:cNvPicPr/>
          <p:nvPr/>
        </p:nvPicPr>
        <p:blipFill rotWithShape="1">
          <a:blip r:embed="rId3" cstate="print">
            <a:extLst>
              <a:ext uri="{28A0092B-C50C-407E-A947-70E740481C1C}">
                <a14:useLocalDpi xmlns:a14="http://schemas.microsoft.com/office/drawing/2010/main" val="0"/>
              </a:ext>
            </a:extLst>
          </a:blip>
          <a:srcRect l="2485" t="21047" r="5690" b="43347"/>
          <a:stretch/>
        </p:blipFill>
        <p:spPr bwMode="auto">
          <a:xfrm>
            <a:off x="318040" y="1923678"/>
            <a:ext cx="8507919" cy="1752203"/>
          </a:xfrm>
          <a:prstGeom prst="rect">
            <a:avLst/>
          </a:prstGeom>
          <a:noFill/>
          <a:ln>
            <a:noFill/>
          </a:ln>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F640ECE3-85CE-4830-8096-4A5BEC01D823}"/>
              </a:ext>
            </a:extLst>
          </p:cNvPr>
          <p:cNvPicPr/>
          <p:nvPr/>
        </p:nvPicPr>
        <p:blipFill rotWithShape="1">
          <a:blip r:embed="rId4" cstate="print">
            <a:extLst>
              <a:ext uri="{28A0092B-C50C-407E-A947-70E740481C1C}">
                <a14:useLocalDpi xmlns:a14="http://schemas.microsoft.com/office/drawing/2010/main" val="0"/>
              </a:ext>
            </a:extLst>
          </a:blip>
          <a:srcRect l="3589" t="39488" r="10815" b="40244"/>
          <a:stretch/>
        </p:blipFill>
        <p:spPr bwMode="auto">
          <a:xfrm>
            <a:off x="59338" y="2283718"/>
            <a:ext cx="9025324" cy="1134705"/>
          </a:xfrm>
          <a:prstGeom prst="rect">
            <a:avLst/>
          </a:prstGeom>
          <a:noFill/>
          <a:ln>
            <a:noFill/>
          </a:ln>
          <a:extLst>
            <a:ext uri="{53640926-AAD7-44D8-BBD7-CCE9431645EC}">
              <a14:shadowObscured xmlns:a14="http://schemas.microsoft.com/office/drawing/2010/main"/>
            </a:ext>
          </a:extLst>
        </p:spPr>
      </p:pic>
      <p:graphicFrame>
        <p:nvGraphicFramePr>
          <p:cNvPr id="11" name="Graphique 10">
            <a:extLst>
              <a:ext uri="{FF2B5EF4-FFF2-40B4-BE49-F238E27FC236}">
                <a16:creationId xmlns:a16="http://schemas.microsoft.com/office/drawing/2014/main" id="{42183362-C965-4DC7-9DA7-98418957B34C}"/>
              </a:ext>
            </a:extLst>
          </p:cNvPr>
          <p:cNvGraphicFramePr/>
          <p:nvPr>
            <p:extLst>
              <p:ext uri="{D42A27DB-BD31-4B8C-83A1-F6EECF244321}">
                <p14:modId xmlns:p14="http://schemas.microsoft.com/office/powerpoint/2010/main" val="2149828683"/>
              </p:ext>
            </p:extLst>
          </p:nvPr>
        </p:nvGraphicFramePr>
        <p:xfrm>
          <a:off x="1211627" y="1200150"/>
          <a:ext cx="6240693" cy="3744416"/>
        </p:xfrm>
        <a:graphic>
          <a:graphicData uri="http://schemas.openxmlformats.org/drawingml/2006/chart">
            <c:chart xmlns:c="http://schemas.openxmlformats.org/drawingml/2006/chart" xmlns:r="http://schemas.openxmlformats.org/officeDocument/2006/relationships" r:id="rId5"/>
          </a:graphicData>
        </a:graphic>
      </p:graphicFrame>
      <p:sp>
        <p:nvSpPr>
          <p:cNvPr id="14" name="Ellipse 13">
            <a:extLst>
              <a:ext uri="{FF2B5EF4-FFF2-40B4-BE49-F238E27FC236}">
                <a16:creationId xmlns:a16="http://schemas.microsoft.com/office/drawing/2014/main" id="{AB3BB2BE-E11C-480A-92C7-D2E93C8FBF66}"/>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27</a:t>
            </a:r>
            <a:endParaRPr lang="fr-CM" dirty="0"/>
          </a:p>
        </p:txBody>
      </p:sp>
      <p:sp>
        <p:nvSpPr>
          <p:cNvPr id="15" name="ZoneTexte 14">
            <a:extLst>
              <a:ext uri="{FF2B5EF4-FFF2-40B4-BE49-F238E27FC236}">
                <a16:creationId xmlns:a16="http://schemas.microsoft.com/office/drawing/2014/main" id="{EA14D4B2-982C-4DF4-8F35-B4631C13336B}"/>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Advanced Analysis</a:t>
            </a:r>
          </a:p>
        </p:txBody>
      </p:sp>
    </p:spTree>
    <p:extLst>
      <p:ext uri="{BB962C8B-B14F-4D97-AF65-F5344CB8AC3E}">
        <p14:creationId xmlns:p14="http://schemas.microsoft.com/office/powerpoint/2010/main" val="361992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4392488"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Analysis of borrower solvency</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400110"/>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000" b="1" u="none" strike="noStrike" cap="none" spc="0" dirty="0">
                <a:solidFill>
                  <a:srgbClr val="4C2A13">
                    <a:alpha val="100000"/>
                  </a:srgbClr>
                </a:solidFill>
                <a:latin typeface="Calibri"/>
              </a:rPr>
              <a:t>Impact of Credit Score on Loan Acceptance</a:t>
            </a:r>
          </a:p>
        </p:txBody>
      </p:sp>
      <p:pic>
        <p:nvPicPr>
          <p:cNvPr id="7" name="Image 6">
            <a:extLst>
              <a:ext uri="{FF2B5EF4-FFF2-40B4-BE49-F238E27FC236}">
                <a16:creationId xmlns:a16="http://schemas.microsoft.com/office/drawing/2014/main" id="{9BD564F1-078F-464F-8300-229CA268ABE5}"/>
              </a:ext>
            </a:extLst>
          </p:cNvPr>
          <p:cNvPicPr/>
          <p:nvPr/>
        </p:nvPicPr>
        <p:blipFill rotWithShape="1">
          <a:blip r:embed="rId3" cstate="print">
            <a:extLst>
              <a:ext uri="{28A0092B-C50C-407E-A947-70E740481C1C}">
                <a14:useLocalDpi xmlns:a14="http://schemas.microsoft.com/office/drawing/2010/main" val="0"/>
              </a:ext>
            </a:extLst>
          </a:blip>
          <a:srcRect l="2624" t="20783" r="3651" b="9849"/>
          <a:stretch/>
        </p:blipFill>
        <p:spPr bwMode="auto">
          <a:xfrm>
            <a:off x="114213" y="1315676"/>
            <a:ext cx="8690240" cy="3416314"/>
          </a:xfrm>
          <a:prstGeom prst="rect">
            <a:avLst/>
          </a:prstGeom>
          <a:noFill/>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DD712C8F-0071-44AD-9E66-1F1462053C29}"/>
              </a:ext>
            </a:extLst>
          </p:cNvPr>
          <p:cNvPicPr/>
          <p:nvPr/>
        </p:nvPicPr>
        <p:blipFill rotWithShape="1">
          <a:blip r:embed="rId4" cstate="print">
            <a:extLst>
              <a:ext uri="{28A0092B-C50C-407E-A947-70E740481C1C}">
                <a14:useLocalDpi xmlns:a14="http://schemas.microsoft.com/office/drawing/2010/main" val="0"/>
              </a:ext>
            </a:extLst>
          </a:blip>
          <a:srcRect l="3725" t="40267" r="13725" b="24138"/>
          <a:stretch/>
        </p:blipFill>
        <p:spPr bwMode="auto">
          <a:xfrm>
            <a:off x="170399" y="2027237"/>
            <a:ext cx="8650073" cy="1981153"/>
          </a:xfrm>
          <a:prstGeom prst="rect">
            <a:avLst/>
          </a:prstGeom>
          <a:noFill/>
          <a:ln>
            <a:noFill/>
          </a:ln>
          <a:extLst>
            <a:ext uri="{53640926-AAD7-44D8-BBD7-CCE9431645EC}">
              <a14:shadowObscured xmlns:a14="http://schemas.microsoft.com/office/drawing/2010/main"/>
            </a:ext>
          </a:extLst>
        </p:spPr>
      </p:pic>
      <p:graphicFrame>
        <p:nvGraphicFramePr>
          <p:cNvPr id="12" name="Graphique 11">
            <a:extLst>
              <a:ext uri="{FF2B5EF4-FFF2-40B4-BE49-F238E27FC236}">
                <a16:creationId xmlns:a16="http://schemas.microsoft.com/office/drawing/2014/main" id="{1DE19975-EE56-4824-AD38-3229BC35D131}"/>
              </a:ext>
            </a:extLst>
          </p:cNvPr>
          <p:cNvGraphicFramePr/>
          <p:nvPr>
            <p:extLst>
              <p:ext uri="{D42A27DB-BD31-4B8C-83A1-F6EECF244321}">
                <p14:modId xmlns:p14="http://schemas.microsoft.com/office/powerpoint/2010/main" val="2127078586"/>
              </p:ext>
            </p:extLst>
          </p:nvPr>
        </p:nvGraphicFramePr>
        <p:xfrm>
          <a:off x="1164143" y="1315676"/>
          <a:ext cx="6288177" cy="3657380"/>
        </p:xfrm>
        <a:graphic>
          <a:graphicData uri="http://schemas.openxmlformats.org/drawingml/2006/chart">
            <c:chart xmlns:c="http://schemas.openxmlformats.org/drawingml/2006/chart" xmlns:r="http://schemas.openxmlformats.org/officeDocument/2006/relationships" r:id="rId5"/>
          </a:graphicData>
        </a:graphic>
      </p:graphicFrame>
      <p:sp>
        <p:nvSpPr>
          <p:cNvPr id="14" name="Ellipse 13">
            <a:extLst>
              <a:ext uri="{FF2B5EF4-FFF2-40B4-BE49-F238E27FC236}">
                <a16:creationId xmlns:a16="http://schemas.microsoft.com/office/drawing/2014/main" id="{63E32C52-1C4A-4B23-B901-70F92DF89171}"/>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28</a:t>
            </a:r>
            <a:endParaRPr lang="fr-CM" dirty="0"/>
          </a:p>
        </p:txBody>
      </p:sp>
      <p:sp>
        <p:nvSpPr>
          <p:cNvPr id="15" name="ZoneTexte 14">
            <a:extLst>
              <a:ext uri="{FF2B5EF4-FFF2-40B4-BE49-F238E27FC236}">
                <a16:creationId xmlns:a16="http://schemas.microsoft.com/office/drawing/2014/main" id="{FEFE5FE2-0407-4067-B411-2ED94145F6E9}"/>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Advanced Analysis</a:t>
            </a:r>
          </a:p>
        </p:txBody>
      </p:sp>
    </p:spTree>
    <p:extLst>
      <p:ext uri="{BB962C8B-B14F-4D97-AF65-F5344CB8AC3E}">
        <p14:creationId xmlns:p14="http://schemas.microsoft.com/office/powerpoint/2010/main" val="23118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5328592"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err="1">
                <a:solidFill>
                  <a:srgbClr val="4C2A13">
                    <a:alpha val="100000"/>
                  </a:srgbClr>
                </a:solidFill>
                <a:latin typeface="Calibri"/>
              </a:rPr>
              <a:t>Behavioural</a:t>
            </a:r>
            <a:r>
              <a:rPr lang="en-US" sz="2400" b="1" u="none" strike="noStrike" cap="none" spc="0" dirty="0">
                <a:solidFill>
                  <a:srgbClr val="4C2A13">
                    <a:alpha val="100000"/>
                  </a:srgbClr>
                </a:solidFill>
                <a:latin typeface="Calibri"/>
              </a:rPr>
              <a:t> analysis and time trends</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400110"/>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000" b="1" u="none" strike="noStrike" cap="none" spc="0" dirty="0">
                <a:solidFill>
                  <a:srgbClr val="4C2A13">
                    <a:alpha val="100000"/>
                  </a:srgbClr>
                </a:solidFill>
                <a:latin typeface="Calibri"/>
              </a:rPr>
              <a:t>Speed of Repayment Based on Loan Amounts</a:t>
            </a:r>
          </a:p>
        </p:txBody>
      </p:sp>
      <p:pic>
        <p:nvPicPr>
          <p:cNvPr id="9" name="Image 8">
            <a:extLst>
              <a:ext uri="{FF2B5EF4-FFF2-40B4-BE49-F238E27FC236}">
                <a16:creationId xmlns:a16="http://schemas.microsoft.com/office/drawing/2014/main" id="{44044FF3-583F-4F6A-9A47-6B9FB8FCEDFD}"/>
              </a:ext>
            </a:extLst>
          </p:cNvPr>
          <p:cNvPicPr/>
          <p:nvPr/>
        </p:nvPicPr>
        <p:blipFill rotWithShape="1">
          <a:blip r:embed="rId3" cstate="print">
            <a:extLst>
              <a:ext uri="{28A0092B-C50C-407E-A947-70E740481C1C}">
                <a14:useLocalDpi xmlns:a14="http://schemas.microsoft.com/office/drawing/2010/main" val="0"/>
              </a:ext>
            </a:extLst>
          </a:blip>
          <a:srcRect l="2347" t="20523" r="9298" b="19194"/>
          <a:stretch/>
        </p:blipFill>
        <p:spPr bwMode="auto">
          <a:xfrm>
            <a:off x="200928" y="1545907"/>
            <a:ext cx="8763559" cy="3176115"/>
          </a:xfrm>
          <a:prstGeom prst="rect">
            <a:avLst/>
          </a:prstGeom>
          <a:noFill/>
          <a:ln>
            <a:noFill/>
          </a:ln>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05632EDD-03F1-4C24-B912-3C2E5A0A4246}"/>
              </a:ext>
            </a:extLst>
          </p:cNvPr>
          <p:cNvPicPr/>
          <p:nvPr/>
        </p:nvPicPr>
        <p:blipFill rotWithShape="1">
          <a:blip r:embed="rId4" cstate="print">
            <a:extLst>
              <a:ext uri="{28A0092B-C50C-407E-A947-70E740481C1C}">
                <a14:useLocalDpi xmlns:a14="http://schemas.microsoft.com/office/drawing/2010/main" val="0"/>
              </a:ext>
            </a:extLst>
          </a:blip>
          <a:srcRect l="4003" t="40527" r="50715" b="27512"/>
          <a:stretch/>
        </p:blipFill>
        <p:spPr bwMode="auto">
          <a:xfrm>
            <a:off x="467544" y="1675541"/>
            <a:ext cx="7921119" cy="2970244"/>
          </a:xfrm>
          <a:prstGeom prst="rect">
            <a:avLst/>
          </a:prstGeom>
          <a:noFill/>
          <a:ln>
            <a:noFill/>
          </a:ln>
          <a:extLst>
            <a:ext uri="{53640926-AAD7-44D8-BBD7-CCE9431645EC}">
              <a14:shadowObscured xmlns:a14="http://schemas.microsoft.com/office/drawing/2010/main"/>
            </a:ext>
          </a:extLst>
        </p:spPr>
      </p:pic>
      <p:graphicFrame>
        <p:nvGraphicFramePr>
          <p:cNvPr id="11" name="Graphique 10">
            <a:extLst>
              <a:ext uri="{FF2B5EF4-FFF2-40B4-BE49-F238E27FC236}">
                <a16:creationId xmlns:a16="http://schemas.microsoft.com/office/drawing/2014/main" id="{AEE2B5CE-7E2F-4BD9-85E1-E399F0481A6C}"/>
              </a:ext>
            </a:extLst>
          </p:cNvPr>
          <p:cNvGraphicFramePr/>
          <p:nvPr>
            <p:extLst>
              <p:ext uri="{D42A27DB-BD31-4B8C-83A1-F6EECF244321}">
                <p14:modId xmlns:p14="http://schemas.microsoft.com/office/powerpoint/2010/main" val="2389795353"/>
              </p:ext>
            </p:extLst>
          </p:nvPr>
        </p:nvGraphicFramePr>
        <p:xfrm>
          <a:off x="1187624" y="1315676"/>
          <a:ext cx="6408712" cy="3632338"/>
        </p:xfrm>
        <a:graphic>
          <a:graphicData uri="http://schemas.openxmlformats.org/drawingml/2006/chart">
            <c:chart xmlns:c="http://schemas.openxmlformats.org/drawingml/2006/chart" xmlns:r="http://schemas.openxmlformats.org/officeDocument/2006/relationships" r:id="rId5"/>
          </a:graphicData>
        </a:graphic>
      </p:graphicFrame>
      <p:sp>
        <p:nvSpPr>
          <p:cNvPr id="14" name="Ellipse 13">
            <a:extLst>
              <a:ext uri="{FF2B5EF4-FFF2-40B4-BE49-F238E27FC236}">
                <a16:creationId xmlns:a16="http://schemas.microsoft.com/office/drawing/2014/main" id="{EF6ACF36-B963-40A2-BAED-1A02198A3A1B}"/>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29</a:t>
            </a:r>
            <a:endParaRPr lang="fr-CM" dirty="0"/>
          </a:p>
        </p:txBody>
      </p:sp>
      <p:sp>
        <p:nvSpPr>
          <p:cNvPr id="15" name="ZoneTexte 14">
            <a:extLst>
              <a:ext uri="{FF2B5EF4-FFF2-40B4-BE49-F238E27FC236}">
                <a16:creationId xmlns:a16="http://schemas.microsoft.com/office/drawing/2014/main" id="{D69762E2-10FC-47FA-85C5-95701AE95629}"/>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Advanced Analysis</a:t>
            </a:r>
          </a:p>
        </p:txBody>
      </p:sp>
    </p:spTree>
    <p:extLst>
      <p:ext uri="{BB962C8B-B14F-4D97-AF65-F5344CB8AC3E}">
        <p14:creationId xmlns:p14="http://schemas.microsoft.com/office/powerpoint/2010/main" val="9788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467225"/>
          <a:chOff x="914400" y="1028700"/>
          <a:chExt cx="8229600" cy="4467225"/>
        </a:xfrm>
      </p:grpSpPr>
      <p:sp>
        <p:nvSpPr>
          <p:cNvPr id="2" name="ZoneTexte 1"/>
          <p:cNvSpPr txBox="1"/>
          <p:nvPr/>
        </p:nvSpPr>
        <p:spPr>
          <a:xfrm>
            <a:off x="857200" y="411510"/>
            <a:ext cx="7315200" cy="40005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4C2A13">
                    <a:alpha val="100000"/>
                  </a:srgbClr>
                </a:solidFill>
                <a:latin typeface="Calibri"/>
              </a:rPr>
              <a:t>Table of contents</a:t>
            </a:r>
          </a:p>
        </p:txBody>
      </p:sp>
      <p:graphicFrame>
        <p:nvGraphicFramePr>
          <p:cNvPr id="5" name="Diagramme 4">
            <a:extLst>
              <a:ext uri="{FF2B5EF4-FFF2-40B4-BE49-F238E27FC236}">
                <a16:creationId xmlns:a16="http://schemas.microsoft.com/office/drawing/2014/main" id="{11B98C11-D077-47D1-AB99-34913320ACC1}"/>
              </a:ext>
            </a:extLst>
          </p:cNvPr>
          <p:cNvGraphicFramePr/>
          <p:nvPr>
            <p:extLst>
              <p:ext uri="{D42A27DB-BD31-4B8C-83A1-F6EECF244321}">
                <p14:modId xmlns:p14="http://schemas.microsoft.com/office/powerpoint/2010/main" val="296628613"/>
              </p:ext>
            </p:extLst>
          </p:nvPr>
        </p:nvGraphicFramePr>
        <p:xfrm>
          <a:off x="1524000" y="539750"/>
          <a:ext cx="6648400" cy="448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llipse 6">
            <a:extLst>
              <a:ext uri="{FF2B5EF4-FFF2-40B4-BE49-F238E27FC236}">
                <a16:creationId xmlns:a16="http://schemas.microsoft.com/office/drawing/2014/main" id="{964DF3A7-C82C-424A-BDD6-3419CBD4B637}"/>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endParaRPr lang="fr-CM"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5328592"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err="1">
                <a:solidFill>
                  <a:srgbClr val="4C2A13">
                    <a:alpha val="100000"/>
                  </a:srgbClr>
                </a:solidFill>
                <a:latin typeface="Calibri"/>
              </a:rPr>
              <a:t>Behavioural</a:t>
            </a:r>
            <a:r>
              <a:rPr lang="en-US" sz="2400" b="1" u="none" strike="noStrike" cap="none" spc="0" dirty="0">
                <a:solidFill>
                  <a:srgbClr val="4C2A13">
                    <a:alpha val="100000"/>
                  </a:srgbClr>
                </a:solidFill>
                <a:latin typeface="Calibri"/>
              </a:rPr>
              <a:t> analysis and time trends</a:t>
            </a:r>
          </a:p>
        </p:txBody>
      </p:sp>
      <p:sp>
        <p:nvSpPr>
          <p:cNvPr id="3" name="ZoneTexte 2">
            <a:extLst>
              <a:ext uri="{FF2B5EF4-FFF2-40B4-BE49-F238E27FC236}">
                <a16:creationId xmlns:a16="http://schemas.microsoft.com/office/drawing/2014/main" id="{A34384F7-1A2C-4E04-89ED-B5ECA9AA5DC5}"/>
              </a:ext>
            </a:extLst>
          </p:cNvPr>
          <p:cNvSpPr txBox="1"/>
          <p:nvPr/>
        </p:nvSpPr>
        <p:spPr>
          <a:xfrm>
            <a:off x="539552" y="915566"/>
            <a:ext cx="8280920" cy="400110"/>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000" b="1" u="none" strike="noStrike" cap="none" spc="0" dirty="0">
                <a:solidFill>
                  <a:srgbClr val="4C2A13">
                    <a:alpha val="100000"/>
                  </a:srgbClr>
                </a:solidFill>
                <a:latin typeface="Calibri"/>
              </a:rPr>
              <a:t>Distribution of Loans by Purpose</a:t>
            </a:r>
          </a:p>
        </p:txBody>
      </p:sp>
      <p:pic>
        <p:nvPicPr>
          <p:cNvPr id="7" name="Image 6">
            <a:extLst>
              <a:ext uri="{FF2B5EF4-FFF2-40B4-BE49-F238E27FC236}">
                <a16:creationId xmlns:a16="http://schemas.microsoft.com/office/drawing/2014/main" id="{55DD4925-21E9-4884-8439-3A7CF96CDBC5}"/>
              </a:ext>
            </a:extLst>
          </p:cNvPr>
          <p:cNvPicPr/>
          <p:nvPr/>
        </p:nvPicPr>
        <p:blipFill rotWithShape="1">
          <a:blip r:embed="rId3" cstate="print">
            <a:extLst>
              <a:ext uri="{28A0092B-C50C-407E-A947-70E740481C1C}">
                <a14:useLocalDpi xmlns:a14="http://schemas.microsoft.com/office/drawing/2010/main" val="0"/>
              </a:ext>
            </a:extLst>
          </a:blip>
          <a:srcRect l="3037" t="20263" r="21497" b="49080"/>
          <a:stretch/>
        </p:blipFill>
        <p:spPr bwMode="auto">
          <a:xfrm>
            <a:off x="234075" y="1955799"/>
            <a:ext cx="8675002" cy="1872025"/>
          </a:xfrm>
          <a:prstGeom prst="rect">
            <a:avLst/>
          </a:prstGeom>
          <a:noFill/>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7F1532E3-A2E9-4A6A-826C-C04BC0DE29C5}"/>
              </a:ext>
            </a:extLst>
          </p:cNvPr>
          <p:cNvPicPr/>
          <p:nvPr/>
        </p:nvPicPr>
        <p:blipFill rotWithShape="1">
          <a:blip r:embed="rId4" cstate="print">
            <a:extLst>
              <a:ext uri="{28A0092B-C50C-407E-A947-70E740481C1C}">
                <a14:useLocalDpi xmlns:a14="http://schemas.microsoft.com/office/drawing/2010/main" val="0"/>
              </a:ext>
            </a:extLst>
          </a:blip>
          <a:srcRect l="3726" t="39488" r="24759" b="22574"/>
          <a:stretch/>
        </p:blipFill>
        <p:spPr bwMode="auto">
          <a:xfrm>
            <a:off x="115274" y="1991359"/>
            <a:ext cx="8787277" cy="2476587"/>
          </a:xfrm>
          <a:prstGeom prst="rect">
            <a:avLst/>
          </a:prstGeom>
          <a:noFill/>
          <a:ln>
            <a:noFill/>
          </a:ln>
          <a:extLst>
            <a:ext uri="{53640926-AAD7-44D8-BBD7-CCE9431645EC}">
              <a14:shadowObscured xmlns:a14="http://schemas.microsoft.com/office/drawing/2010/main"/>
            </a:ext>
          </a:extLst>
        </p:spPr>
      </p:pic>
      <p:graphicFrame>
        <p:nvGraphicFramePr>
          <p:cNvPr id="12" name="Graphique 11">
            <a:extLst>
              <a:ext uri="{FF2B5EF4-FFF2-40B4-BE49-F238E27FC236}">
                <a16:creationId xmlns:a16="http://schemas.microsoft.com/office/drawing/2014/main" id="{384F2902-3E76-4A70-8190-245A8432D77F}"/>
              </a:ext>
            </a:extLst>
          </p:cNvPr>
          <p:cNvGraphicFramePr/>
          <p:nvPr>
            <p:extLst>
              <p:ext uri="{D42A27DB-BD31-4B8C-83A1-F6EECF244321}">
                <p14:modId xmlns:p14="http://schemas.microsoft.com/office/powerpoint/2010/main" val="2446360190"/>
              </p:ext>
            </p:extLst>
          </p:nvPr>
        </p:nvGraphicFramePr>
        <p:xfrm>
          <a:off x="1547240" y="1315676"/>
          <a:ext cx="6048672" cy="3629203"/>
        </p:xfrm>
        <a:graphic>
          <a:graphicData uri="http://schemas.openxmlformats.org/drawingml/2006/chart">
            <c:chart xmlns:c="http://schemas.openxmlformats.org/drawingml/2006/chart" xmlns:r="http://schemas.openxmlformats.org/officeDocument/2006/relationships" r:id="rId5"/>
          </a:graphicData>
        </a:graphic>
      </p:graphicFrame>
      <p:sp>
        <p:nvSpPr>
          <p:cNvPr id="14" name="Ellipse 13">
            <a:extLst>
              <a:ext uri="{FF2B5EF4-FFF2-40B4-BE49-F238E27FC236}">
                <a16:creationId xmlns:a16="http://schemas.microsoft.com/office/drawing/2014/main" id="{B132CF3F-5F18-45BB-B1A0-6B05E7FF9B93}"/>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30</a:t>
            </a:r>
            <a:endParaRPr lang="fr-CM" dirty="0"/>
          </a:p>
        </p:txBody>
      </p:sp>
      <p:sp>
        <p:nvSpPr>
          <p:cNvPr id="15" name="ZoneTexte 14">
            <a:extLst>
              <a:ext uri="{FF2B5EF4-FFF2-40B4-BE49-F238E27FC236}">
                <a16:creationId xmlns:a16="http://schemas.microsoft.com/office/drawing/2014/main" id="{808EC92D-9864-4E6A-8B38-D84A7E7AD24F}"/>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Advanced Analysis</a:t>
            </a:r>
          </a:p>
        </p:txBody>
      </p:sp>
    </p:spTree>
    <p:extLst>
      <p:ext uri="{BB962C8B-B14F-4D97-AF65-F5344CB8AC3E}">
        <p14:creationId xmlns:p14="http://schemas.microsoft.com/office/powerpoint/2010/main" val="193624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238625"/>
          <a:chOff x="914400" y="1028700"/>
          <a:chExt cx="8229600" cy="4238625"/>
        </a:xfrm>
      </p:grpSpPr>
      <p:sp>
        <p:nvSpPr>
          <p:cNvPr id="5" name="ZoneTexte 4">
            <a:extLst>
              <a:ext uri="{FF2B5EF4-FFF2-40B4-BE49-F238E27FC236}">
                <a16:creationId xmlns:a16="http://schemas.microsoft.com/office/drawing/2014/main" id="{D6D92F2C-0461-40CD-AE80-B0C0BB3547D1}"/>
              </a:ext>
            </a:extLst>
          </p:cNvPr>
          <p:cNvSpPr txBox="1"/>
          <p:nvPr/>
        </p:nvSpPr>
        <p:spPr>
          <a:xfrm>
            <a:off x="899592" y="1059582"/>
            <a:ext cx="4320480" cy="584775"/>
          </a:xfrm>
          <a:prstGeom prst="rect">
            <a:avLst/>
          </a:prstGeom>
          <a:noFill/>
        </p:spPr>
        <p:txBody>
          <a:bodyPr vert="horz" wrap="square" lIns="91440" tIns="45720" rIns="91440" bIns="45720" rtlCol="0" anchor="t" anchorCtr="0">
            <a:spAutoFit/>
          </a:bodyPr>
          <a:lstStyle/>
          <a:p>
            <a:pPr marL="0" marR="0" lvl="0" indent="0" algn="l" rtl="0" fontAlgn="t">
              <a:lnSpc>
                <a:spcPct val="100000"/>
              </a:lnSpc>
              <a:spcBef>
                <a:spcPts val="0"/>
              </a:spcBef>
              <a:spcAft>
                <a:spcPts val="0"/>
              </a:spcAft>
            </a:pPr>
            <a:r>
              <a:rPr lang="en-US" sz="3200" b="1" u="none" strike="noStrike" cap="none" spc="0" dirty="0">
                <a:solidFill>
                  <a:srgbClr val="4C2A13">
                    <a:alpha val="100000"/>
                  </a:srgbClr>
                </a:solidFill>
                <a:latin typeface="Calibri"/>
              </a:rPr>
              <a:t>Conclusion Of this part</a:t>
            </a:r>
          </a:p>
        </p:txBody>
      </p:sp>
      <p:sp>
        <p:nvSpPr>
          <p:cNvPr id="6" name="ZoneTexte 5">
            <a:extLst>
              <a:ext uri="{FF2B5EF4-FFF2-40B4-BE49-F238E27FC236}">
                <a16:creationId xmlns:a16="http://schemas.microsoft.com/office/drawing/2014/main" id="{694EA962-3B87-41AD-AE8F-B87599C4DB11}"/>
              </a:ext>
            </a:extLst>
          </p:cNvPr>
          <p:cNvSpPr txBox="1"/>
          <p:nvPr/>
        </p:nvSpPr>
        <p:spPr>
          <a:xfrm>
            <a:off x="539552" y="1868568"/>
            <a:ext cx="7704856" cy="2246769"/>
          </a:xfrm>
          <a:prstGeom prst="rect">
            <a:avLst/>
          </a:prstGeom>
          <a:noFill/>
        </p:spPr>
        <p:txBody>
          <a:bodyPr wrap="square" rtlCol="0">
            <a:spAutoFit/>
          </a:bodyPr>
          <a:lstStyle/>
          <a:p>
            <a:pPr algn="just"/>
            <a:r>
              <a:rPr lang="en-GB" sz="2800" dirty="0"/>
              <a:t>adapting eligibility criteria based on the purpose of the loan and optimizing borrower scoring would give HSBC a better ability to target high-potential profiles, while strengthening the profitability and stability of its loan portfolio</a:t>
            </a:r>
          </a:p>
        </p:txBody>
      </p:sp>
      <p:sp>
        <p:nvSpPr>
          <p:cNvPr id="8" name="Ellipse 7">
            <a:extLst>
              <a:ext uri="{FF2B5EF4-FFF2-40B4-BE49-F238E27FC236}">
                <a16:creationId xmlns:a16="http://schemas.microsoft.com/office/drawing/2014/main" id="{5CBFF0CC-4A75-4004-B05F-B18CEB593549}"/>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31</a:t>
            </a:r>
            <a:endParaRPr lang="fr-CM" dirty="0"/>
          </a:p>
        </p:txBody>
      </p:sp>
      <p:sp>
        <p:nvSpPr>
          <p:cNvPr id="9" name="ZoneTexte 8">
            <a:extLst>
              <a:ext uri="{FF2B5EF4-FFF2-40B4-BE49-F238E27FC236}">
                <a16:creationId xmlns:a16="http://schemas.microsoft.com/office/drawing/2014/main" id="{1E2160C2-B3EC-46B4-9FAF-DF1386CCE541}"/>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Advanced Analysis</a:t>
            </a:r>
          </a:p>
        </p:txBody>
      </p:sp>
    </p:spTree>
    <p:extLst>
      <p:ext uri="{BB962C8B-B14F-4D97-AF65-F5344CB8AC3E}">
        <p14:creationId xmlns:p14="http://schemas.microsoft.com/office/powerpoint/2010/main" val="933375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4" name="ZoneTexte 3">
            <a:extLst>
              <a:ext uri="{FF2B5EF4-FFF2-40B4-BE49-F238E27FC236}">
                <a16:creationId xmlns:a16="http://schemas.microsoft.com/office/drawing/2014/main" id="{0391C98C-72F9-4110-8598-CAAB4389B0FD}"/>
              </a:ext>
            </a:extLst>
          </p:cNvPr>
          <p:cNvSpPr txBox="1"/>
          <p:nvPr/>
        </p:nvSpPr>
        <p:spPr>
          <a:xfrm>
            <a:off x="1475656" y="2217807"/>
            <a:ext cx="6192688" cy="707886"/>
          </a:xfrm>
          <a:prstGeom prst="rect">
            <a:avLst/>
          </a:prstGeom>
          <a:noFill/>
        </p:spPr>
        <p:txBody>
          <a:bodyPr vert="horz" wrap="square" lIns="91440" tIns="45720" rIns="91440" bIns="45720" rtlCol="0" anchor="t" anchorCtr="0">
            <a:spAutoFit/>
          </a:bodyPr>
          <a:lstStyle/>
          <a:p>
            <a:pPr marL="0" marR="0" lvl="0" indent="0" algn="l" rtl="0" fontAlgn="t">
              <a:lnSpc>
                <a:spcPct val="100000"/>
              </a:lnSpc>
              <a:spcBef>
                <a:spcPts val="0"/>
              </a:spcBef>
              <a:spcAft>
                <a:spcPts val="0"/>
              </a:spcAft>
            </a:pPr>
            <a:r>
              <a:rPr lang="en-US" sz="4000" b="1" u="none" strike="noStrike" cap="none" spc="0" dirty="0">
                <a:solidFill>
                  <a:srgbClr val="4C2A13">
                    <a:alpha val="100000"/>
                  </a:srgbClr>
                </a:solidFill>
                <a:latin typeface="Calibri"/>
              </a:rPr>
              <a:t>Strategic Recommendations</a:t>
            </a:r>
          </a:p>
        </p:txBody>
      </p:sp>
      <p:sp>
        <p:nvSpPr>
          <p:cNvPr id="7" name="Ellipse 6">
            <a:extLst>
              <a:ext uri="{FF2B5EF4-FFF2-40B4-BE49-F238E27FC236}">
                <a16:creationId xmlns:a16="http://schemas.microsoft.com/office/drawing/2014/main" id="{6E69CBCB-015B-495C-9FB1-7E706A5C3F6B}"/>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32</a:t>
            </a:r>
            <a:endParaRPr lang="fr-CM" dirty="0"/>
          </a:p>
        </p:txBody>
      </p:sp>
    </p:spTree>
    <p:extLst>
      <p:ext uri="{BB962C8B-B14F-4D97-AF65-F5344CB8AC3E}">
        <p14:creationId xmlns:p14="http://schemas.microsoft.com/office/powerpoint/2010/main" val="884340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683568" y="483518"/>
            <a:ext cx="5328592"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Optimizing Loan Allocation Criteria</a:t>
            </a:r>
          </a:p>
        </p:txBody>
      </p:sp>
      <p:graphicFrame>
        <p:nvGraphicFramePr>
          <p:cNvPr id="4" name="Diagramme 3">
            <a:extLst>
              <a:ext uri="{FF2B5EF4-FFF2-40B4-BE49-F238E27FC236}">
                <a16:creationId xmlns:a16="http://schemas.microsoft.com/office/drawing/2014/main" id="{A289FDC4-0423-402B-B672-2798EE51168D}"/>
              </a:ext>
            </a:extLst>
          </p:cNvPr>
          <p:cNvGraphicFramePr/>
          <p:nvPr>
            <p:extLst>
              <p:ext uri="{D42A27DB-BD31-4B8C-83A1-F6EECF244321}">
                <p14:modId xmlns:p14="http://schemas.microsoft.com/office/powerpoint/2010/main" val="1279564132"/>
              </p:ext>
            </p:extLst>
          </p:nvPr>
        </p:nvGraphicFramePr>
        <p:xfrm>
          <a:off x="667379" y="907456"/>
          <a:ext cx="7344816" cy="4224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Ellipse 9">
            <a:extLst>
              <a:ext uri="{FF2B5EF4-FFF2-40B4-BE49-F238E27FC236}">
                <a16:creationId xmlns:a16="http://schemas.microsoft.com/office/drawing/2014/main" id="{0CFF4622-0CEB-45BE-B9D3-1F2E171D89B6}"/>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33</a:t>
            </a:r>
            <a:endParaRPr lang="fr-CM" dirty="0"/>
          </a:p>
        </p:txBody>
      </p:sp>
      <p:sp>
        <p:nvSpPr>
          <p:cNvPr id="11" name="ZoneTexte 10">
            <a:extLst>
              <a:ext uri="{FF2B5EF4-FFF2-40B4-BE49-F238E27FC236}">
                <a16:creationId xmlns:a16="http://schemas.microsoft.com/office/drawing/2014/main" id="{792054CB-AC1B-46A6-AF1D-E88BA0DBBE93}"/>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Strategic Recommendations</a:t>
            </a:r>
          </a:p>
        </p:txBody>
      </p:sp>
    </p:spTree>
    <p:extLst>
      <p:ext uri="{BB962C8B-B14F-4D97-AF65-F5344CB8AC3E}">
        <p14:creationId xmlns:p14="http://schemas.microsoft.com/office/powerpoint/2010/main" val="1864641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EA4D517-1993-44A8-B068-35CDCC421D63}"/>
              </a:ext>
            </a:extLst>
          </p:cNvPr>
          <p:cNvSpPr txBox="1"/>
          <p:nvPr/>
        </p:nvSpPr>
        <p:spPr>
          <a:xfrm>
            <a:off x="536352" y="515219"/>
            <a:ext cx="7920880" cy="461665"/>
          </a:xfrm>
          <a:prstGeom prst="rect">
            <a:avLst/>
          </a:prstGeom>
          <a:noFill/>
        </p:spPr>
        <p:txBody>
          <a:bodyPr wrap="square" rtlCol="0">
            <a:spAutoFit/>
          </a:bodyPr>
          <a:lstStyle/>
          <a:p>
            <a:pPr marL="0" marR="0" lvl="0" indent="0" algn="l" rtl="0" fontAlgn="t">
              <a:lnSpc>
                <a:spcPct val="100000"/>
              </a:lnSpc>
              <a:spcBef>
                <a:spcPts val="0"/>
              </a:spcBef>
              <a:spcAft>
                <a:spcPts val="0"/>
              </a:spcAft>
            </a:pPr>
            <a:r>
              <a:rPr lang="en-US" sz="2400" b="1" u="none" strike="noStrike" cap="none" spc="0" dirty="0">
                <a:solidFill>
                  <a:srgbClr val="4C2A13">
                    <a:alpha val="100000"/>
                  </a:srgbClr>
                </a:solidFill>
                <a:latin typeface="Calibri"/>
              </a:rPr>
              <a:t>Optimization of Loan Management and Borrower </a:t>
            </a:r>
            <a:r>
              <a:rPr lang="en-US" sz="2400" b="1" u="none" strike="noStrike" cap="none" spc="0" dirty="0" err="1">
                <a:solidFill>
                  <a:srgbClr val="4C2A13">
                    <a:alpha val="100000"/>
                  </a:srgbClr>
                </a:solidFill>
                <a:latin typeface="Calibri"/>
              </a:rPr>
              <a:t>Behaviour</a:t>
            </a:r>
            <a:endParaRPr lang="en-US" sz="2400" b="1" u="none" strike="noStrike" cap="none" spc="0" dirty="0">
              <a:solidFill>
                <a:srgbClr val="4C2A13">
                  <a:alpha val="100000"/>
                </a:srgbClr>
              </a:solidFill>
              <a:latin typeface="Calibri"/>
            </a:endParaRPr>
          </a:p>
        </p:txBody>
      </p:sp>
      <p:graphicFrame>
        <p:nvGraphicFramePr>
          <p:cNvPr id="4" name="Diagramme 3">
            <a:extLst>
              <a:ext uri="{FF2B5EF4-FFF2-40B4-BE49-F238E27FC236}">
                <a16:creationId xmlns:a16="http://schemas.microsoft.com/office/drawing/2014/main" id="{A289FDC4-0423-402B-B672-2798EE51168D}"/>
              </a:ext>
            </a:extLst>
          </p:cNvPr>
          <p:cNvGraphicFramePr/>
          <p:nvPr>
            <p:extLst>
              <p:ext uri="{D42A27DB-BD31-4B8C-83A1-F6EECF244321}">
                <p14:modId xmlns:p14="http://schemas.microsoft.com/office/powerpoint/2010/main" val="936051395"/>
              </p:ext>
            </p:extLst>
          </p:nvPr>
        </p:nvGraphicFramePr>
        <p:xfrm>
          <a:off x="667379" y="984433"/>
          <a:ext cx="7793053" cy="3968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llipse 5">
            <a:extLst>
              <a:ext uri="{FF2B5EF4-FFF2-40B4-BE49-F238E27FC236}">
                <a16:creationId xmlns:a16="http://schemas.microsoft.com/office/drawing/2014/main" id="{7C608B67-8701-4870-9B3B-E7E063D77EE3}"/>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34</a:t>
            </a:r>
            <a:endParaRPr lang="fr-CM" dirty="0"/>
          </a:p>
        </p:txBody>
      </p:sp>
      <p:sp>
        <p:nvSpPr>
          <p:cNvPr id="7" name="ZoneTexte 6">
            <a:extLst>
              <a:ext uri="{FF2B5EF4-FFF2-40B4-BE49-F238E27FC236}">
                <a16:creationId xmlns:a16="http://schemas.microsoft.com/office/drawing/2014/main" id="{E1FF3DA4-7D9F-4201-8219-2F5D61056A8E}"/>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Strategic Recommendations</a:t>
            </a:r>
          </a:p>
        </p:txBody>
      </p:sp>
    </p:spTree>
    <p:extLst>
      <p:ext uri="{BB962C8B-B14F-4D97-AF65-F5344CB8AC3E}">
        <p14:creationId xmlns:p14="http://schemas.microsoft.com/office/powerpoint/2010/main" val="1629786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3" name="ZoneTexte 2">
            <a:extLst>
              <a:ext uri="{FF2B5EF4-FFF2-40B4-BE49-F238E27FC236}">
                <a16:creationId xmlns:a16="http://schemas.microsoft.com/office/drawing/2014/main" id="{975D5785-B434-44C3-8B68-C84C85393C6D}"/>
              </a:ext>
            </a:extLst>
          </p:cNvPr>
          <p:cNvSpPr txBox="1"/>
          <p:nvPr/>
        </p:nvSpPr>
        <p:spPr>
          <a:xfrm>
            <a:off x="1835696" y="999586"/>
            <a:ext cx="5148572" cy="1323439"/>
          </a:xfrm>
          <a:prstGeom prst="rect">
            <a:avLst/>
          </a:prstGeom>
          <a:noFill/>
        </p:spPr>
        <p:txBody>
          <a:bodyPr vert="horz" wrap="square"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dirty="0">
                <a:solidFill>
                  <a:srgbClr val="4C2A13">
                    <a:alpha val="100000"/>
                  </a:srgbClr>
                </a:solidFill>
                <a:latin typeface="Calibri"/>
              </a:rPr>
              <a:t>Power BI Dashboard &amp; Visualization</a:t>
            </a:r>
          </a:p>
        </p:txBody>
      </p:sp>
      <p:sp>
        <p:nvSpPr>
          <p:cNvPr id="5" name="ZoneTexte 4">
            <a:extLst>
              <a:ext uri="{FF2B5EF4-FFF2-40B4-BE49-F238E27FC236}">
                <a16:creationId xmlns:a16="http://schemas.microsoft.com/office/drawing/2014/main" id="{FC3DE5D7-B449-46BA-986F-73394C797286}"/>
              </a:ext>
            </a:extLst>
          </p:cNvPr>
          <p:cNvSpPr txBox="1"/>
          <p:nvPr/>
        </p:nvSpPr>
        <p:spPr>
          <a:xfrm>
            <a:off x="1115616" y="2643758"/>
            <a:ext cx="6768752" cy="1015663"/>
          </a:xfrm>
          <a:prstGeom prst="rect">
            <a:avLst/>
          </a:prstGeom>
          <a:noFill/>
        </p:spPr>
        <p:txBody>
          <a:bodyPr vert="horz" wrap="square" lIns="91440" tIns="45720" rIns="91440" bIns="45720" rtlCol="0" anchorCtr="0">
            <a:spAutoFit/>
          </a:bodyPr>
          <a:lstStyle/>
          <a:p>
            <a:pPr marL="0" marR="0" lvl="0" indent="0" algn="just" rtl="0" fontAlgn="base">
              <a:lnSpc>
                <a:spcPct val="100000"/>
              </a:lnSpc>
              <a:spcBef>
                <a:spcPts val="0"/>
              </a:spcBef>
              <a:spcAft>
                <a:spcPts val="0"/>
              </a:spcAft>
            </a:pPr>
            <a:r>
              <a:rPr lang="en-US" sz="2000" u="none" strike="noStrike" cap="none" spc="0" dirty="0">
                <a:solidFill>
                  <a:srgbClr val="4C2A13">
                    <a:alpha val="100000"/>
                  </a:srgbClr>
                </a:solidFill>
                <a:latin typeface="Calibri"/>
              </a:rPr>
              <a:t>Create interactive dashboards featuring loan portfolio statistics.
Include insights on approval rates by segment, interest revenue, and loan distribution.</a:t>
            </a:r>
          </a:p>
        </p:txBody>
      </p:sp>
      <p:sp>
        <p:nvSpPr>
          <p:cNvPr id="7" name="Ellipse 6">
            <a:extLst>
              <a:ext uri="{FF2B5EF4-FFF2-40B4-BE49-F238E27FC236}">
                <a16:creationId xmlns:a16="http://schemas.microsoft.com/office/drawing/2014/main" id="{50574FD9-C297-4194-92C3-088A4115B874}"/>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35</a:t>
            </a:r>
            <a:endParaRPr lang="fr-CM" dirty="0"/>
          </a:p>
        </p:txBody>
      </p:sp>
    </p:spTree>
    <p:extLst>
      <p:ext uri="{BB962C8B-B14F-4D97-AF65-F5344CB8AC3E}">
        <p14:creationId xmlns:p14="http://schemas.microsoft.com/office/powerpoint/2010/main" val="4130886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676775"/>
          <a:chOff x="914400" y="1028700"/>
          <a:chExt cx="8229600" cy="4676775"/>
        </a:xfrm>
      </p:grpSpPr>
      <p:sp>
        <p:nvSpPr>
          <p:cNvPr id="2" name="ZoneTexte 1"/>
          <p:cNvSpPr txBox="1"/>
          <p:nvPr/>
        </p:nvSpPr>
        <p:spPr>
          <a:xfrm>
            <a:off x="1828800" y="1028700"/>
            <a:ext cx="5486400" cy="57150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dirty="0">
                <a:solidFill>
                  <a:srgbClr val="4C2A13">
                    <a:alpha val="100000"/>
                  </a:srgbClr>
                </a:solidFill>
                <a:latin typeface="Calibri"/>
              </a:rPr>
              <a:t>Conclusion</a:t>
            </a:r>
          </a:p>
        </p:txBody>
      </p:sp>
      <p:sp>
        <p:nvSpPr>
          <p:cNvPr id="3" name="ZoneTexte 2"/>
          <p:cNvSpPr txBox="1"/>
          <p:nvPr/>
        </p:nvSpPr>
        <p:spPr>
          <a:xfrm>
            <a:off x="914400" y="1800225"/>
            <a:ext cx="7315200" cy="2876550"/>
          </a:xfrm>
          <a:prstGeom prst="rect">
            <a:avLst/>
          </a:prstGeom>
          <a:noFill/>
        </p:spPr>
        <p:txBody>
          <a:bodyPr vert="horz" lIns="91440" tIns="45720" rIns="91440" bIns="45720" rtlCol="0" anchor="t" anchorCtr="0">
            <a:spAutoFit/>
          </a:bodyPr>
          <a:lstStyle/>
          <a:p>
            <a:pPr marL="0" marR="0" lvl="0" indent="0" algn="ctr" rtl="0" fontAlgn="t">
              <a:lnSpc>
                <a:spcPct val="120000"/>
              </a:lnSpc>
              <a:spcBef>
                <a:spcPts val="0"/>
              </a:spcBef>
              <a:spcAft>
                <a:spcPts val="0"/>
              </a:spcAft>
            </a:pPr>
            <a:r>
              <a:rPr lang="en-US" sz="2800" b="1" u="none" strike="noStrike" cap="none" spc="0" dirty="0">
                <a:solidFill>
                  <a:srgbClr val="4C2A13">
                    <a:alpha val="100000"/>
                  </a:srgbClr>
                </a:solidFill>
                <a:latin typeface="Calibri"/>
              </a:rPr>
              <a:t>The analysis provides HSBC UK with actionable insights to optimize lending strategies and enhance profitability while minimizing risk. Next steps include implementing recommendations and monitoring KPIs.</a:t>
            </a:r>
          </a:p>
        </p:txBody>
      </p:sp>
      <p:sp>
        <p:nvSpPr>
          <p:cNvPr id="5" name="Ellipse 4">
            <a:extLst>
              <a:ext uri="{FF2B5EF4-FFF2-40B4-BE49-F238E27FC236}">
                <a16:creationId xmlns:a16="http://schemas.microsoft.com/office/drawing/2014/main" id="{00FFB18C-224F-4CEB-965C-3508D2073CB1}"/>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36</a:t>
            </a:r>
            <a:endParaRPr lang="fr-CM"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1828800" y="1028700"/>
          <a:ext cx="7315200" cy="3581400"/>
          <a:chOff x="1828800" y="1028700"/>
          <a:chExt cx="7315200" cy="3581400"/>
        </a:xfrm>
      </p:grpSpPr>
      <p:sp>
        <p:nvSpPr>
          <p:cNvPr id="2" name="ZoneTexte 1"/>
          <p:cNvSpPr txBox="1"/>
          <p:nvPr/>
        </p:nvSpPr>
        <p:spPr>
          <a:xfrm>
            <a:off x="1828800" y="1028700"/>
            <a:ext cx="5486400" cy="85725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6000" b="1" u="none" strike="noStrike" cap="none" spc="0">
                <a:solidFill>
                  <a:srgbClr val="4C2A13">
                    <a:alpha val="100000"/>
                  </a:srgbClr>
                </a:solidFill>
                <a:latin typeface="Calibri"/>
              </a:rPr>
              <a:t>Thank you!</a:t>
            </a:r>
          </a:p>
        </p:txBody>
      </p:sp>
      <p:sp>
        <p:nvSpPr>
          <p:cNvPr id="3" name="ZoneTexte 2"/>
          <p:cNvSpPr txBox="1"/>
          <p:nvPr/>
        </p:nvSpPr>
        <p:spPr>
          <a:xfrm>
            <a:off x="1828800" y="2371695"/>
            <a:ext cx="5486400" cy="40011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2000" b="1" u="none" strike="noStrike" cap="none" spc="0" dirty="0">
                <a:solidFill>
                  <a:srgbClr val="4C2A13">
                    <a:alpha val="100000"/>
                  </a:srgbClr>
                </a:solidFill>
                <a:latin typeface="Calibri"/>
              </a:rPr>
              <a:t>Do you have 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676775"/>
          <a:chOff x="914400" y="1028700"/>
          <a:chExt cx="8229600" cy="4676775"/>
        </a:xfrm>
      </p:grpSpPr>
      <p:sp>
        <p:nvSpPr>
          <p:cNvPr id="4" name="ZoneTexte 3">
            <a:extLst>
              <a:ext uri="{FF2B5EF4-FFF2-40B4-BE49-F238E27FC236}">
                <a16:creationId xmlns:a16="http://schemas.microsoft.com/office/drawing/2014/main" id="{B95EB9C6-4D2C-4357-82C8-526674F6B580}"/>
              </a:ext>
            </a:extLst>
          </p:cNvPr>
          <p:cNvSpPr txBox="1"/>
          <p:nvPr/>
        </p:nvSpPr>
        <p:spPr>
          <a:xfrm>
            <a:off x="1828800" y="2217807"/>
            <a:ext cx="5486400" cy="707886"/>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C2A13">
                    <a:alpha val="100000"/>
                  </a:srgbClr>
                </a:solidFill>
                <a:effectLst/>
                <a:uLnTx/>
                <a:uFillTx/>
                <a:latin typeface="Calibri"/>
                <a:ea typeface="+mn-ea"/>
                <a:cs typeface="+mn-cs"/>
              </a:rPr>
              <a:t>Understand the Problem</a:t>
            </a:r>
          </a:p>
        </p:txBody>
      </p:sp>
      <p:sp>
        <p:nvSpPr>
          <p:cNvPr id="6" name="Ellipse 5">
            <a:extLst>
              <a:ext uri="{FF2B5EF4-FFF2-40B4-BE49-F238E27FC236}">
                <a16:creationId xmlns:a16="http://schemas.microsoft.com/office/drawing/2014/main" id="{96C1A254-6F01-4CDD-A1E7-B95738E9722F}"/>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endParaRPr lang="fr-CM" dirty="0"/>
          </a:p>
        </p:txBody>
      </p:sp>
    </p:spTree>
    <p:extLst>
      <p:ext uri="{BB962C8B-B14F-4D97-AF65-F5344CB8AC3E}">
        <p14:creationId xmlns:p14="http://schemas.microsoft.com/office/powerpoint/2010/main" val="4258630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848225"/>
          <a:chOff x="914400" y="1028700"/>
          <a:chExt cx="8229600" cy="4848225"/>
        </a:xfrm>
      </p:grpSpPr>
      <p:sp>
        <p:nvSpPr>
          <p:cNvPr id="2" name="ZoneTexte 1"/>
          <p:cNvSpPr txBox="1"/>
          <p:nvPr/>
        </p:nvSpPr>
        <p:spPr>
          <a:xfrm>
            <a:off x="827584" y="304058"/>
            <a:ext cx="7315200" cy="40005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4C2A13">
                    <a:alpha val="100000"/>
                  </a:srgbClr>
                </a:solidFill>
                <a:latin typeface="Calibri"/>
              </a:rPr>
              <a:t>Objectives of the Analysis</a:t>
            </a:r>
          </a:p>
        </p:txBody>
      </p:sp>
      <p:graphicFrame>
        <p:nvGraphicFramePr>
          <p:cNvPr id="5" name="Diagramme 4">
            <a:extLst>
              <a:ext uri="{FF2B5EF4-FFF2-40B4-BE49-F238E27FC236}">
                <a16:creationId xmlns:a16="http://schemas.microsoft.com/office/drawing/2014/main" id="{5E8657DF-0152-42F3-86E0-D1DB287BEAD3}"/>
              </a:ext>
            </a:extLst>
          </p:cNvPr>
          <p:cNvGraphicFramePr/>
          <p:nvPr>
            <p:extLst>
              <p:ext uri="{D42A27DB-BD31-4B8C-83A1-F6EECF244321}">
                <p14:modId xmlns:p14="http://schemas.microsoft.com/office/powerpoint/2010/main" val="3607391758"/>
              </p:ext>
            </p:extLst>
          </p:nvPr>
        </p:nvGraphicFramePr>
        <p:xfrm>
          <a:off x="467544" y="843558"/>
          <a:ext cx="7762056"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llipse 6">
            <a:extLst>
              <a:ext uri="{FF2B5EF4-FFF2-40B4-BE49-F238E27FC236}">
                <a16:creationId xmlns:a16="http://schemas.microsoft.com/office/drawing/2014/main" id="{DC258C10-0DFE-4C0A-BEA1-2D2B59415A90}"/>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endParaRPr lang="fr-CM" dirty="0"/>
          </a:p>
        </p:txBody>
      </p:sp>
      <p:sp>
        <p:nvSpPr>
          <p:cNvPr id="8" name="ZoneTexte 7">
            <a:extLst>
              <a:ext uri="{FF2B5EF4-FFF2-40B4-BE49-F238E27FC236}">
                <a16:creationId xmlns:a16="http://schemas.microsoft.com/office/drawing/2014/main" id="{6384AACF-9FDF-4477-A821-BC3F5B1587A8}"/>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Understand the Problem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2" name="ZoneTexte 1"/>
          <p:cNvSpPr txBox="1"/>
          <p:nvPr/>
        </p:nvSpPr>
        <p:spPr>
          <a:xfrm>
            <a:off x="827584" y="304058"/>
            <a:ext cx="7315200" cy="40005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4C2A13">
                    <a:alpha val="100000"/>
                  </a:srgbClr>
                </a:solidFill>
                <a:latin typeface="Calibri"/>
              </a:rPr>
              <a:t>Analysis Tools</a:t>
            </a:r>
          </a:p>
        </p:txBody>
      </p:sp>
      <p:graphicFrame>
        <p:nvGraphicFramePr>
          <p:cNvPr id="4" name="Diagramme 3">
            <a:extLst>
              <a:ext uri="{FF2B5EF4-FFF2-40B4-BE49-F238E27FC236}">
                <a16:creationId xmlns:a16="http://schemas.microsoft.com/office/drawing/2014/main" id="{BDAEF5CA-F191-4D9A-A65D-C423D73835EB}"/>
              </a:ext>
            </a:extLst>
          </p:cNvPr>
          <p:cNvGraphicFramePr/>
          <p:nvPr>
            <p:extLst>
              <p:ext uri="{D42A27DB-BD31-4B8C-83A1-F6EECF244321}">
                <p14:modId xmlns:p14="http://schemas.microsoft.com/office/powerpoint/2010/main" val="2028764168"/>
              </p:ext>
            </p:extLst>
          </p:nvPr>
        </p:nvGraphicFramePr>
        <p:xfrm>
          <a:off x="1331640" y="98757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llipse 5">
            <a:extLst>
              <a:ext uri="{FF2B5EF4-FFF2-40B4-BE49-F238E27FC236}">
                <a16:creationId xmlns:a16="http://schemas.microsoft.com/office/drawing/2014/main" id="{9146FEFF-BFF6-4C03-8B5C-58EAF1692310}"/>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endParaRPr lang="fr-CM" dirty="0"/>
          </a:p>
        </p:txBody>
      </p:sp>
      <p:sp>
        <p:nvSpPr>
          <p:cNvPr id="8" name="ZoneTexte 7">
            <a:extLst>
              <a:ext uri="{FF2B5EF4-FFF2-40B4-BE49-F238E27FC236}">
                <a16:creationId xmlns:a16="http://schemas.microsoft.com/office/drawing/2014/main" id="{15F691AB-77E6-4998-8FB2-DE5571720679}"/>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Understand the Problem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238625"/>
          <a:chOff x="914400" y="1028700"/>
          <a:chExt cx="8229600" cy="4238625"/>
        </a:xfrm>
      </p:grpSpPr>
      <p:sp>
        <p:nvSpPr>
          <p:cNvPr id="2" name="ZoneTexte 1"/>
          <p:cNvSpPr txBox="1"/>
          <p:nvPr/>
        </p:nvSpPr>
        <p:spPr>
          <a:xfrm>
            <a:off x="1010072" y="235942"/>
            <a:ext cx="7315200" cy="40005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4C2A13">
                    <a:alpha val="100000"/>
                  </a:srgbClr>
                </a:solidFill>
                <a:latin typeface="Calibri"/>
              </a:rPr>
              <a:t>Methodology</a:t>
            </a:r>
          </a:p>
        </p:txBody>
      </p:sp>
      <p:graphicFrame>
        <p:nvGraphicFramePr>
          <p:cNvPr id="4" name="Diagramme 3">
            <a:extLst>
              <a:ext uri="{FF2B5EF4-FFF2-40B4-BE49-F238E27FC236}">
                <a16:creationId xmlns:a16="http://schemas.microsoft.com/office/drawing/2014/main" id="{2CA0F338-FB4F-44CE-AAC0-44F806A7C9F0}"/>
              </a:ext>
            </a:extLst>
          </p:cNvPr>
          <p:cNvGraphicFramePr/>
          <p:nvPr>
            <p:extLst>
              <p:ext uri="{D42A27DB-BD31-4B8C-83A1-F6EECF244321}">
                <p14:modId xmlns:p14="http://schemas.microsoft.com/office/powerpoint/2010/main" val="17017451"/>
              </p:ext>
            </p:extLst>
          </p:nvPr>
        </p:nvGraphicFramePr>
        <p:xfrm>
          <a:off x="611560" y="861616"/>
          <a:ext cx="771371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llipse 5">
            <a:extLst>
              <a:ext uri="{FF2B5EF4-FFF2-40B4-BE49-F238E27FC236}">
                <a16:creationId xmlns:a16="http://schemas.microsoft.com/office/drawing/2014/main" id="{A98A2BD7-24FF-425D-9750-5E211780ED93}"/>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a:t>
            </a:r>
            <a:endParaRPr lang="fr-CM" dirty="0"/>
          </a:p>
        </p:txBody>
      </p:sp>
      <p:sp>
        <p:nvSpPr>
          <p:cNvPr id="7" name="ZoneTexte 6">
            <a:extLst>
              <a:ext uri="{FF2B5EF4-FFF2-40B4-BE49-F238E27FC236}">
                <a16:creationId xmlns:a16="http://schemas.microsoft.com/office/drawing/2014/main" id="{1BEC87F3-D231-4729-A5E3-99856AEF54A8}"/>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Understand the Problem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238625"/>
          <a:chOff x="914400" y="1028700"/>
          <a:chExt cx="8229600" cy="4238625"/>
        </a:xfrm>
      </p:grpSpPr>
      <p:sp>
        <p:nvSpPr>
          <p:cNvPr id="2" name="ZoneTexte 1"/>
          <p:cNvSpPr txBox="1"/>
          <p:nvPr/>
        </p:nvSpPr>
        <p:spPr>
          <a:xfrm>
            <a:off x="683570" y="317130"/>
            <a:ext cx="7315200" cy="52322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4C2A13">
                    <a:alpha val="100000"/>
                  </a:srgbClr>
                </a:solidFill>
                <a:latin typeface="Calibri"/>
              </a:rPr>
              <a:t>Understand and clean the dataset</a:t>
            </a:r>
          </a:p>
        </p:txBody>
      </p:sp>
      <p:pic>
        <p:nvPicPr>
          <p:cNvPr id="5" name="Image 4">
            <a:extLst>
              <a:ext uri="{FF2B5EF4-FFF2-40B4-BE49-F238E27FC236}">
                <a16:creationId xmlns:a16="http://schemas.microsoft.com/office/drawing/2014/main" id="{449BFE08-5D71-424A-B905-55587130BEAC}"/>
              </a:ext>
            </a:extLst>
          </p:cNvPr>
          <p:cNvPicPr>
            <a:picLocks noChangeAspect="1"/>
          </p:cNvPicPr>
          <p:nvPr/>
        </p:nvPicPr>
        <p:blipFill rotWithShape="1">
          <a:blip r:embed="rId2">
            <a:extLst>
              <a:ext uri="{28A0092B-C50C-407E-A947-70E740481C1C}">
                <a14:useLocalDpi xmlns:a14="http://schemas.microsoft.com/office/drawing/2010/main" val="0"/>
              </a:ext>
            </a:extLst>
          </a:blip>
          <a:srcRect l="1963" t="50000" r="8954" b="1917"/>
          <a:stretch/>
        </p:blipFill>
        <p:spPr>
          <a:xfrm>
            <a:off x="499120" y="1635646"/>
            <a:ext cx="8145760" cy="2335808"/>
          </a:xfrm>
          <a:prstGeom prst="rect">
            <a:avLst/>
          </a:prstGeom>
        </p:spPr>
      </p:pic>
      <p:sp>
        <p:nvSpPr>
          <p:cNvPr id="6" name="ZoneTexte 5">
            <a:extLst>
              <a:ext uri="{FF2B5EF4-FFF2-40B4-BE49-F238E27FC236}">
                <a16:creationId xmlns:a16="http://schemas.microsoft.com/office/drawing/2014/main" id="{1D24BCC6-A9D0-4BA5-84AE-25B8475D8760}"/>
              </a:ext>
            </a:extLst>
          </p:cNvPr>
          <p:cNvSpPr txBox="1"/>
          <p:nvPr/>
        </p:nvSpPr>
        <p:spPr>
          <a:xfrm>
            <a:off x="611560" y="827975"/>
            <a:ext cx="7315200" cy="40011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000" b="1" u="none" strike="noStrike" cap="none" spc="0" dirty="0">
                <a:solidFill>
                  <a:srgbClr val="4C2A13">
                    <a:alpha val="100000"/>
                  </a:srgbClr>
                </a:solidFill>
                <a:latin typeface="Calibri"/>
              </a:rPr>
              <a:t>Understand the dataset</a:t>
            </a:r>
          </a:p>
        </p:txBody>
      </p:sp>
      <p:pic>
        <p:nvPicPr>
          <p:cNvPr id="8" name="Image 7">
            <a:extLst>
              <a:ext uri="{FF2B5EF4-FFF2-40B4-BE49-F238E27FC236}">
                <a16:creationId xmlns:a16="http://schemas.microsoft.com/office/drawing/2014/main" id="{EA5781CC-7B27-4919-80F7-CF547A1F9568}"/>
              </a:ext>
            </a:extLst>
          </p:cNvPr>
          <p:cNvPicPr>
            <a:picLocks noChangeAspect="1"/>
          </p:cNvPicPr>
          <p:nvPr/>
        </p:nvPicPr>
        <p:blipFill rotWithShape="1">
          <a:blip r:embed="rId3">
            <a:extLst>
              <a:ext uri="{28A0092B-C50C-407E-A947-70E740481C1C}">
                <a14:useLocalDpi xmlns:a14="http://schemas.microsoft.com/office/drawing/2010/main" val="0"/>
              </a:ext>
            </a:extLst>
          </a:blip>
          <a:srcRect l="1177" t="48518" r="4325" b="21186"/>
          <a:stretch/>
        </p:blipFill>
        <p:spPr>
          <a:xfrm>
            <a:off x="251520" y="2104569"/>
            <a:ext cx="8640960" cy="1471713"/>
          </a:xfrm>
          <a:prstGeom prst="rect">
            <a:avLst/>
          </a:prstGeom>
        </p:spPr>
      </p:pic>
      <p:pic>
        <p:nvPicPr>
          <p:cNvPr id="10" name="Image 9">
            <a:extLst>
              <a:ext uri="{FF2B5EF4-FFF2-40B4-BE49-F238E27FC236}">
                <a16:creationId xmlns:a16="http://schemas.microsoft.com/office/drawing/2014/main" id="{EF99969A-003B-4769-86CA-37E57FC7E8AE}"/>
              </a:ext>
            </a:extLst>
          </p:cNvPr>
          <p:cNvPicPr>
            <a:picLocks noChangeAspect="1"/>
          </p:cNvPicPr>
          <p:nvPr/>
        </p:nvPicPr>
        <p:blipFill rotWithShape="1">
          <a:blip r:embed="rId4">
            <a:extLst>
              <a:ext uri="{28A0092B-C50C-407E-A947-70E740481C1C}">
                <a14:useLocalDpi xmlns:a14="http://schemas.microsoft.com/office/drawing/2010/main" val="0"/>
              </a:ext>
            </a:extLst>
          </a:blip>
          <a:srcRect l="1176" t="47036" r="9741" b="12796"/>
          <a:stretch/>
        </p:blipFill>
        <p:spPr>
          <a:xfrm>
            <a:off x="179512" y="1864784"/>
            <a:ext cx="8145760" cy="1951282"/>
          </a:xfrm>
          <a:prstGeom prst="rect">
            <a:avLst/>
          </a:prstGeom>
        </p:spPr>
      </p:pic>
      <p:pic>
        <p:nvPicPr>
          <p:cNvPr id="12" name="Image 11">
            <a:extLst>
              <a:ext uri="{FF2B5EF4-FFF2-40B4-BE49-F238E27FC236}">
                <a16:creationId xmlns:a16="http://schemas.microsoft.com/office/drawing/2014/main" id="{3D8BBEE9-401A-48E0-8103-A6A57A75274A}"/>
              </a:ext>
            </a:extLst>
          </p:cNvPr>
          <p:cNvPicPr>
            <a:picLocks noChangeAspect="1"/>
          </p:cNvPicPr>
          <p:nvPr/>
        </p:nvPicPr>
        <p:blipFill rotWithShape="1">
          <a:blip r:embed="rId5">
            <a:extLst>
              <a:ext uri="{28A0092B-C50C-407E-A947-70E740481C1C}">
                <a14:useLocalDpi xmlns:a14="http://schemas.microsoft.com/office/drawing/2010/main" val="0"/>
              </a:ext>
            </a:extLst>
          </a:blip>
          <a:srcRect l="1963" t="39625" r="8263" b="7012"/>
          <a:stretch/>
        </p:blipFill>
        <p:spPr>
          <a:xfrm>
            <a:off x="276164" y="1635646"/>
            <a:ext cx="8208912" cy="2592289"/>
          </a:xfrm>
          <a:prstGeom prst="rect">
            <a:avLst/>
          </a:prstGeom>
        </p:spPr>
      </p:pic>
      <p:pic>
        <p:nvPicPr>
          <p:cNvPr id="14" name="Image 13">
            <a:extLst>
              <a:ext uri="{FF2B5EF4-FFF2-40B4-BE49-F238E27FC236}">
                <a16:creationId xmlns:a16="http://schemas.microsoft.com/office/drawing/2014/main" id="{F21A90D6-E9B1-41AF-B0F9-0CC172AFB2BA}"/>
              </a:ext>
            </a:extLst>
          </p:cNvPr>
          <p:cNvPicPr>
            <a:picLocks noChangeAspect="1"/>
          </p:cNvPicPr>
          <p:nvPr/>
        </p:nvPicPr>
        <p:blipFill rotWithShape="1">
          <a:blip r:embed="rId6">
            <a:extLst>
              <a:ext uri="{28A0092B-C50C-407E-A947-70E740481C1C}">
                <a14:useLocalDpi xmlns:a14="http://schemas.microsoft.com/office/drawing/2010/main" val="0"/>
              </a:ext>
            </a:extLst>
          </a:blip>
          <a:srcRect l="1963" t="58894" r="10625" b="19449"/>
          <a:stretch/>
        </p:blipFill>
        <p:spPr>
          <a:xfrm>
            <a:off x="179512" y="1296898"/>
            <a:ext cx="8145760" cy="1052054"/>
          </a:xfrm>
          <a:prstGeom prst="rect">
            <a:avLst/>
          </a:prstGeom>
        </p:spPr>
      </p:pic>
      <p:pic>
        <p:nvPicPr>
          <p:cNvPr id="16" name="Image 15">
            <a:extLst>
              <a:ext uri="{FF2B5EF4-FFF2-40B4-BE49-F238E27FC236}">
                <a16:creationId xmlns:a16="http://schemas.microsoft.com/office/drawing/2014/main" id="{5A1BBE2E-9D74-49CA-B91C-BB2359B6C7AB}"/>
              </a:ext>
            </a:extLst>
          </p:cNvPr>
          <p:cNvPicPr>
            <a:picLocks noChangeAspect="1"/>
          </p:cNvPicPr>
          <p:nvPr/>
        </p:nvPicPr>
        <p:blipFill rotWithShape="1">
          <a:blip r:embed="rId7">
            <a:extLst>
              <a:ext uri="{28A0092B-C50C-407E-A947-70E740481C1C}">
                <a14:useLocalDpi xmlns:a14="http://schemas.microsoft.com/office/drawing/2010/main" val="0"/>
              </a:ext>
            </a:extLst>
          </a:blip>
          <a:srcRect l="2750" t="40383" r="11413" b="4216"/>
          <a:stretch/>
        </p:blipFill>
        <p:spPr>
          <a:xfrm>
            <a:off x="456184" y="2335130"/>
            <a:ext cx="7848872" cy="2691252"/>
          </a:xfrm>
          <a:prstGeom prst="rect">
            <a:avLst/>
          </a:prstGeom>
        </p:spPr>
      </p:pic>
      <p:sp>
        <p:nvSpPr>
          <p:cNvPr id="18" name="Ellipse 17">
            <a:extLst>
              <a:ext uri="{FF2B5EF4-FFF2-40B4-BE49-F238E27FC236}">
                <a16:creationId xmlns:a16="http://schemas.microsoft.com/office/drawing/2014/main" id="{D733B293-4FB3-437E-817D-8F1ABC22E818}"/>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8</a:t>
            </a:r>
            <a:endParaRPr lang="fr-CM" dirty="0"/>
          </a:p>
        </p:txBody>
      </p:sp>
      <p:sp>
        <p:nvSpPr>
          <p:cNvPr id="19" name="ZoneTexte 18">
            <a:extLst>
              <a:ext uri="{FF2B5EF4-FFF2-40B4-BE49-F238E27FC236}">
                <a16:creationId xmlns:a16="http://schemas.microsoft.com/office/drawing/2014/main" id="{6A1003E0-D1E8-4393-9AF9-F1A0A71DBB05}"/>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Understand the Problem</a:t>
            </a:r>
          </a:p>
        </p:txBody>
      </p:sp>
    </p:spTree>
    <p:extLst>
      <p:ext uri="{BB962C8B-B14F-4D97-AF65-F5344CB8AC3E}">
        <p14:creationId xmlns:p14="http://schemas.microsoft.com/office/powerpoint/2010/main" val="133045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4238625"/>
          <a:chOff x="914400" y="1028700"/>
          <a:chExt cx="8229600" cy="4238625"/>
        </a:xfrm>
      </p:grpSpPr>
      <p:sp>
        <p:nvSpPr>
          <p:cNvPr id="2" name="ZoneTexte 1"/>
          <p:cNvSpPr txBox="1"/>
          <p:nvPr/>
        </p:nvSpPr>
        <p:spPr>
          <a:xfrm>
            <a:off x="1010072" y="235942"/>
            <a:ext cx="7315200" cy="52322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800" b="1" u="none" strike="noStrike" cap="none" spc="0" dirty="0">
                <a:solidFill>
                  <a:srgbClr val="4C2A13">
                    <a:alpha val="100000"/>
                  </a:srgbClr>
                </a:solidFill>
                <a:latin typeface="Calibri"/>
              </a:rPr>
              <a:t>Understand and clean the dataset</a:t>
            </a:r>
          </a:p>
        </p:txBody>
      </p:sp>
      <p:sp>
        <p:nvSpPr>
          <p:cNvPr id="6" name="ZoneTexte 5">
            <a:extLst>
              <a:ext uri="{FF2B5EF4-FFF2-40B4-BE49-F238E27FC236}">
                <a16:creationId xmlns:a16="http://schemas.microsoft.com/office/drawing/2014/main" id="{1D24BCC6-A9D0-4BA5-84AE-25B8475D8760}"/>
              </a:ext>
            </a:extLst>
          </p:cNvPr>
          <p:cNvSpPr txBox="1"/>
          <p:nvPr/>
        </p:nvSpPr>
        <p:spPr>
          <a:xfrm>
            <a:off x="611560" y="827975"/>
            <a:ext cx="7315200" cy="400110"/>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2000" b="1" dirty="0">
                <a:solidFill>
                  <a:srgbClr val="4C2A13">
                    <a:alpha val="100000"/>
                  </a:srgbClr>
                </a:solidFill>
                <a:latin typeface="Calibri"/>
              </a:rPr>
              <a:t>Integrity Validation</a:t>
            </a:r>
            <a:endParaRPr lang="en-US" sz="2000" b="1" u="none" strike="noStrike" cap="none" spc="0" dirty="0">
              <a:solidFill>
                <a:srgbClr val="4C2A13">
                  <a:alpha val="100000"/>
                </a:srgbClr>
              </a:solidFill>
              <a:latin typeface="Calibri"/>
            </a:endParaRPr>
          </a:p>
        </p:txBody>
      </p:sp>
      <p:pic>
        <p:nvPicPr>
          <p:cNvPr id="4" name="Image 3">
            <a:extLst>
              <a:ext uri="{FF2B5EF4-FFF2-40B4-BE49-F238E27FC236}">
                <a16:creationId xmlns:a16="http://schemas.microsoft.com/office/drawing/2014/main" id="{596682B2-9902-475B-97AD-8025FA0A1380}"/>
              </a:ext>
            </a:extLst>
          </p:cNvPr>
          <p:cNvPicPr>
            <a:picLocks noChangeAspect="1"/>
          </p:cNvPicPr>
          <p:nvPr/>
        </p:nvPicPr>
        <p:blipFill rotWithShape="1">
          <a:blip r:embed="rId2">
            <a:extLst>
              <a:ext uri="{28A0092B-C50C-407E-A947-70E740481C1C}">
                <a14:useLocalDpi xmlns:a14="http://schemas.microsoft.com/office/drawing/2010/main" val="0"/>
              </a:ext>
            </a:extLst>
          </a:blip>
          <a:srcRect l="4327" t="54447" r="3538" b="27765"/>
          <a:stretch/>
        </p:blipFill>
        <p:spPr>
          <a:xfrm>
            <a:off x="107504" y="1296898"/>
            <a:ext cx="8424936" cy="864097"/>
          </a:xfrm>
          <a:prstGeom prst="rect">
            <a:avLst/>
          </a:prstGeom>
        </p:spPr>
      </p:pic>
      <p:pic>
        <p:nvPicPr>
          <p:cNvPr id="9" name="Image 8">
            <a:extLst>
              <a:ext uri="{FF2B5EF4-FFF2-40B4-BE49-F238E27FC236}">
                <a16:creationId xmlns:a16="http://schemas.microsoft.com/office/drawing/2014/main" id="{88195756-88DC-4474-B67B-0AF26C2B6024}"/>
              </a:ext>
            </a:extLst>
          </p:cNvPr>
          <p:cNvPicPr>
            <a:picLocks noChangeAspect="1"/>
          </p:cNvPicPr>
          <p:nvPr/>
        </p:nvPicPr>
        <p:blipFill rotWithShape="1">
          <a:blip r:embed="rId3">
            <a:extLst>
              <a:ext uri="{28A0092B-C50C-407E-A947-70E740481C1C}">
                <a14:useLocalDpi xmlns:a14="http://schemas.microsoft.com/office/drawing/2010/main" val="0"/>
              </a:ext>
            </a:extLst>
          </a:blip>
          <a:srcRect l="1176" t="33410" r="5901"/>
          <a:stretch/>
        </p:blipFill>
        <p:spPr>
          <a:xfrm>
            <a:off x="107504" y="2229807"/>
            <a:ext cx="8496944" cy="2862223"/>
          </a:xfrm>
          <a:prstGeom prst="rect">
            <a:avLst/>
          </a:prstGeom>
        </p:spPr>
      </p:pic>
      <p:sp>
        <p:nvSpPr>
          <p:cNvPr id="8" name="Ellipse 7">
            <a:extLst>
              <a:ext uri="{FF2B5EF4-FFF2-40B4-BE49-F238E27FC236}">
                <a16:creationId xmlns:a16="http://schemas.microsoft.com/office/drawing/2014/main" id="{3FA75422-8741-4AFC-97F0-1B0FDCAEFC0F}"/>
              </a:ext>
            </a:extLst>
          </p:cNvPr>
          <p:cNvSpPr/>
          <p:nvPr/>
        </p:nvSpPr>
        <p:spPr>
          <a:xfrm>
            <a:off x="35496" y="56034"/>
            <a:ext cx="648074" cy="64807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a:t>
            </a:r>
            <a:endParaRPr lang="fr-CM" dirty="0"/>
          </a:p>
        </p:txBody>
      </p:sp>
      <p:sp>
        <p:nvSpPr>
          <p:cNvPr id="10" name="ZoneTexte 9">
            <a:extLst>
              <a:ext uri="{FF2B5EF4-FFF2-40B4-BE49-F238E27FC236}">
                <a16:creationId xmlns:a16="http://schemas.microsoft.com/office/drawing/2014/main" id="{65DE5D52-62B8-44EB-8728-A037730E0012}"/>
              </a:ext>
            </a:extLst>
          </p:cNvPr>
          <p:cNvSpPr txBox="1"/>
          <p:nvPr/>
        </p:nvSpPr>
        <p:spPr>
          <a:xfrm>
            <a:off x="1828800" y="-20538"/>
            <a:ext cx="5486400" cy="461665"/>
          </a:xfrm>
          <a:prstGeom prst="rect">
            <a:avLst/>
          </a:prstGeom>
          <a:noFill/>
        </p:spPr>
        <p:txBody>
          <a:bodyPr vert="horz" lIns="91440" tIns="45720" rIns="91440" bIns="45720" rtlCol="0" anchor="t" anchorCtr="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3">
                    <a:lumMod val="50000"/>
                  </a:schemeClr>
                </a:solidFill>
                <a:effectLst/>
                <a:uLnTx/>
                <a:uFillTx/>
                <a:latin typeface="Calibri"/>
                <a:ea typeface="+mn-ea"/>
                <a:cs typeface="+mn-cs"/>
              </a:rPr>
              <a:t>Understand the Problem</a:t>
            </a:r>
          </a:p>
        </p:txBody>
      </p:sp>
    </p:spTree>
    <p:extLst>
      <p:ext uri="{BB962C8B-B14F-4D97-AF65-F5344CB8AC3E}">
        <p14:creationId xmlns:p14="http://schemas.microsoft.com/office/powerpoint/2010/main" val="3663299503"/>
      </p:ext>
    </p:extLst>
  </p:cSld>
  <p:clrMapOvr>
    <a:masterClrMapping/>
  </p:clrMapOvr>
</p:sld>
</file>

<file path=ppt/theme/theme1.xml><?xml version="1.0" encoding="utf-8"?>
<a:theme xmlns:a="http://schemas.openxmlformats.org/drawingml/2006/main" name="Theme39">
  <a:themeElements>
    <a:clrScheme name="Theme39">
      <a:dk1>
        <a:sysClr val="windowText" lastClr="000000"/>
      </a:dk1>
      <a:lt1>
        <a:sysClr val="window" lastClr="FFFFFF"/>
      </a:lt1>
      <a:dk2>
        <a:srgbClr val="E0CEBD"/>
      </a:dk2>
      <a:lt2>
        <a:srgbClr val="F2E7DB"/>
      </a:lt2>
      <a:accent1>
        <a:srgbClr val="FCF5EE"/>
      </a:accent1>
      <a:accent2>
        <a:srgbClr val="798AC5"/>
      </a:accent2>
      <a:accent3>
        <a:srgbClr val="B7C3EC"/>
      </a:accent3>
      <a:accent4>
        <a:srgbClr val="FFFFFF"/>
      </a:accent4>
      <a:accent5>
        <a:srgbClr val="FFFFFF"/>
      </a:accent5>
      <a:accent6>
        <a:srgbClr val="FFFFFF"/>
      </a:accent6>
      <a:hlink>
        <a:srgbClr val="4C2A13"/>
      </a:hlink>
      <a:folHlink>
        <a:srgbClr val="0097A7"/>
      </a:folHlink>
    </a:clrScheme>
    <a:fontScheme name="Theme39">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3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TotalTime>
  <Words>1246</Words>
  <Application>Microsoft Office PowerPoint</Application>
  <PresentationFormat>Affichage à l'écran (16:9)</PresentationFormat>
  <Paragraphs>233</Paragraphs>
  <Slides>37</Slides>
  <Notes>15</Notes>
  <HiddenSlides>0</HiddenSlides>
  <MMClips>0</MMClips>
  <ScaleCrop>false</ScaleCrop>
  <HeadingPairs>
    <vt:vector size="6" baseType="variant">
      <vt:variant>
        <vt:lpstr>Polices utilisées</vt:lpstr>
      </vt:variant>
      <vt:variant>
        <vt:i4>1</vt:i4>
      </vt:variant>
      <vt:variant>
        <vt:lpstr>Thème</vt:lpstr>
      </vt:variant>
      <vt:variant>
        <vt:i4>1</vt:i4>
      </vt:variant>
      <vt:variant>
        <vt:lpstr>Titres des diapositives</vt:lpstr>
      </vt:variant>
      <vt:variant>
        <vt:i4>37</vt:i4>
      </vt:variant>
    </vt:vector>
  </HeadingPairs>
  <TitlesOfParts>
    <vt:vector size="39" baseType="lpstr">
      <vt:lpstr>Calibri</vt:lpstr>
      <vt:lpstr>Theme39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
  <dc:creator>Unknown Creator</dc:creator>
  <cp:keywords/>
  <dc:description/>
  <cp:lastModifiedBy>KENGNE MBAH Johann Briz</cp:lastModifiedBy>
  <cp:revision>36</cp:revision>
  <dcterms:created xsi:type="dcterms:W3CDTF">2025-04-03T15:48:27Z</dcterms:created>
  <dcterms:modified xsi:type="dcterms:W3CDTF">2025-04-04T07:11:47Z</dcterms:modified>
  <cp:category/>
  <cp:contentStatus/>
</cp:coreProperties>
</file>